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Poppins"/>
      <p:regular r:id="rId44"/>
      <p:bold r:id="rId45"/>
      <p:italic r:id="rId46"/>
      <p:boldItalic r:id="rId47"/>
    </p:embeddedFont>
    <p:embeddedFont>
      <p:font typeface="Poppins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oppins-regular.fntdata"/><Relationship Id="rId43" Type="http://schemas.openxmlformats.org/officeDocument/2006/relationships/slide" Target="slides/slide38.xml"/><Relationship Id="rId46" Type="http://schemas.openxmlformats.org/officeDocument/2006/relationships/font" Target="fonts/Poppins-italic.fntdata"/><Relationship Id="rId45"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Light-regular.fntdata"/><Relationship Id="rId47" Type="http://schemas.openxmlformats.org/officeDocument/2006/relationships/font" Target="fonts/Poppins-boldItalic.fntdata"/><Relationship Id="rId49" Type="http://schemas.openxmlformats.org/officeDocument/2006/relationships/font" Target="fonts/Poppins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Light-boldItalic.fntdata"/><Relationship Id="rId50" Type="http://schemas.openxmlformats.org/officeDocument/2006/relationships/font" Target="fonts/PoppinsLigh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266c63db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266c63d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266c63d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266c63d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b782893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b782893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b782893c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b782893c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b782893c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b782893c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b782893c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b782893c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b782893c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b782893c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85333924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85333924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85333924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85333924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85333924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985333924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4e15c3a9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4e15c3a9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85333924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85333924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85333924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985333924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e751675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e751675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f20cac32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f20cac32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f20cac32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f20cac32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f20cac32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ef20cac32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de6401f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de6401f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e7516755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ee7516755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e7516755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e7516755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ee7516755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ee7516755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1829f3100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1829f3100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ee7516755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ee7516755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ee7516755e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ee7516755e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e7516755e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e7516755e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e7516755e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ee7516755e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e7516755e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e7516755e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e7516755e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e7516755e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e7516755e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e7516755e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ade6401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ade6401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1829f31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1829f31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ec30f0d3c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ec30f0d3c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c30f0d3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c30f0d3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1829f3100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91829f3100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c30f0d3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c30f0d3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16ff21d7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16ff21d7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266c63d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266c63d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hyperlink" Target="https://rainy-faucet-ba5.notion.site/Monitoria-IA-28267395db404de195bb97411fd6abae?pvs=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colab.research.google.com/drive/1Of0noTPwcHLHR4YjZJO5G2H_jHyf_2zq?usp=sharing" TargetMode="External"/><Relationship Id="rId4" Type="http://schemas.openxmlformats.org/officeDocument/2006/relationships/hyperlink" Target="https://colab.research.google.com/drive/1tt66tx5XkuT-kr1ZYCsRsx477T-jveY_?usp=sharing" TargetMode="External"/><Relationship Id="rId5" Type="http://schemas.openxmlformats.org/officeDocument/2006/relationships/image" Target="../media/image10.png"/><Relationship Id="rId6"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hyperlink" Target="https://colab.research.google.com/drive/1qtTSDmUAVF4iXIXqP_qqESrqQ9rXG3RV?usp=sharing" TargetMode="External"/><Relationship Id="rId5" Type="http://schemas.openxmlformats.org/officeDocument/2006/relationships/hyperlink" Target="https://colab.research.google.com/drive/165_BM6xVnD8Maybg4aHjsMveMlY6j3jn?usp=sharing" TargetMode="External"/><Relationship Id="rId6"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sbic.org.br/inteligencia-computacional/" TargetMode="External"/><Relationship Id="rId4" Type="http://schemas.openxmlformats.org/officeDocument/2006/relationships/hyperlink" Target="https://sites.icmc.usp.br/andre/research/neural/" TargetMode="External"/><Relationship Id="rId5" Type="http://schemas.openxmlformats.org/officeDocument/2006/relationships/hyperlink" Target="https://vitorborbarodrigues.medium.com/m%C3%A9tricas-de-avalia%C3%A7%C3%A3o-acur%C3%A1cia-precis%C3%A3o-recall-quais-as-diferen%C3%A7as-c8f05e0a513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colab.research.google.com/drive/1w5Ll3RXNKKVwdddHsbIl23gB9U1bBUzk?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hyperlink" Target="https://colab.research.google.com/drive/1HqbcLOYrpl7P2HeEwk-p7lVhMMdLHE1C?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580675" y="417650"/>
            <a:ext cx="4572000" cy="130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pt-BR" sz="4442">
                <a:latin typeface="Poppins"/>
                <a:ea typeface="Poppins"/>
                <a:cs typeface="Poppins"/>
                <a:sym typeface="Poppins"/>
              </a:rPr>
              <a:t>Redes Neurais</a:t>
            </a:r>
            <a:endParaRPr sz="2331">
              <a:latin typeface="Poppins Light"/>
              <a:ea typeface="Poppins Light"/>
              <a:cs typeface="Poppins Light"/>
              <a:sym typeface="Poppins Light"/>
            </a:endParaRPr>
          </a:p>
        </p:txBody>
      </p:sp>
      <p:sp>
        <p:nvSpPr>
          <p:cNvPr id="55" name="Google Shape;55;p13"/>
          <p:cNvSpPr txBox="1"/>
          <p:nvPr>
            <p:ph type="ctrTitle"/>
          </p:nvPr>
        </p:nvSpPr>
        <p:spPr>
          <a:xfrm>
            <a:off x="3458975" y="2942425"/>
            <a:ext cx="4969500" cy="13092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pt-BR" sz="1500">
                <a:latin typeface="Poppins Light"/>
                <a:ea typeface="Poppins Light"/>
                <a:cs typeface="Poppins Light"/>
                <a:sym typeface="Poppins Light"/>
              </a:rPr>
              <a:t>Ryan Santana - Bes 2023</a:t>
            </a:r>
            <a:endParaRPr sz="1500">
              <a:latin typeface="Poppins Light"/>
              <a:ea typeface="Poppins Light"/>
              <a:cs typeface="Poppins Light"/>
              <a:sym typeface="Poppins Light"/>
            </a:endParaRPr>
          </a:p>
          <a:p>
            <a:pPr indent="0" lvl="0" marL="0" rtl="0" algn="r">
              <a:spcBef>
                <a:spcPts val="0"/>
              </a:spcBef>
              <a:spcAft>
                <a:spcPts val="0"/>
              </a:spcAft>
              <a:buNone/>
            </a:pPr>
            <a:r>
              <a:rPr lang="pt-BR" sz="1500">
                <a:latin typeface="Poppins Light"/>
                <a:ea typeface="Poppins Light"/>
                <a:cs typeface="Poppins Light"/>
                <a:sym typeface="Poppins Light"/>
              </a:rPr>
              <a:t>github.com/Ryan-S-S/Monitoria</a:t>
            </a:r>
            <a:endParaRPr sz="1500">
              <a:latin typeface="Poppins Light"/>
              <a:ea typeface="Poppins Light"/>
              <a:cs typeface="Poppins Light"/>
              <a:sym typeface="Poppins Light"/>
            </a:endParaRPr>
          </a:p>
          <a:p>
            <a:pPr indent="0" lvl="0" marL="0" rtl="0" algn="r">
              <a:spcBef>
                <a:spcPts val="0"/>
              </a:spcBef>
              <a:spcAft>
                <a:spcPts val="0"/>
              </a:spcAft>
              <a:buNone/>
            </a:pPr>
            <a:r>
              <a:rPr lang="pt-BR" sz="1500">
                <a:latin typeface="Poppins Light"/>
                <a:ea typeface="Poppins Light"/>
                <a:cs typeface="Poppins Light"/>
                <a:sym typeface="Poppins Light"/>
              </a:rPr>
              <a:t>Rafael Batista - Bes 2021</a:t>
            </a:r>
            <a:endParaRPr sz="1500">
              <a:latin typeface="Poppins Light"/>
              <a:ea typeface="Poppins Light"/>
              <a:cs typeface="Poppins Light"/>
              <a:sym typeface="Poppins Light"/>
            </a:endParaRPr>
          </a:p>
          <a:p>
            <a:pPr indent="0" lvl="0" marL="0" rtl="0" algn="r">
              <a:spcBef>
                <a:spcPts val="0"/>
              </a:spcBef>
              <a:spcAft>
                <a:spcPts val="0"/>
              </a:spcAft>
              <a:buNone/>
            </a:pPr>
            <a:r>
              <a:rPr lang="pt-BR" sz="1500">
                <a:latin typeface="Poppins Light"/>
                <a:ea typeface="Poppins Light"/>
                <a:cs typeface="Poppins Light"/>
                <a:sym typeface="Poppins Light"/>
              </a:rPr>
              <a:t>github.com/garotola/MonitoriaIA</a:t>
            </a:r>
            <a:endParaRPr sz="1500">
              <a:latin typeface="Poppins Light"/>
              <a:ea typeface="Poppins Light"/>
              <a:cs typeface="Poppins Light"/>
              <a:sym typeface="Poppins Light"/>
            </a:endParaRPr>
          </a:p>
        </p:txBody>
      </p:sp>
      <p:pic>
        <p:nvPicPr>
          <p:cNvPr id="56" name="Google Shape;56;p13"/>
          <p:cNvPicPr preferRelativeResize="0"/>
          <p:nvPr/>
        </p:nvPicPr>
        <p:blipFill>
          <a:blip r:embed="rId3">
            <a:alphaModFix/>
          </a:blip>
          <a:stretch>
            <a:fillRect/>
          </a:stretch>
        </p:blipFill>
        <p:spPr>
          <a:xfrm>
            <a:off x="8428487" y="3720950"/>
            <a:ext cx="227075" cy="227075"/>
          </a:xfrm>
          <a:prstGeom prst="rect">
            <a:avLst/>
          </a:prstGeom>
          <a:noFill/>
          <a:ln>
            <a:noFill/>
          </a:ln>
        </p:spPr>
      </p:pic>
      <p:pic>
        <p:nvPicPr>
          <p:cNvPr id="57" name="Google Shape;57;p13"/>
          <p:cNvPicPr preferRelativeResize="0"/>
          <p:nvPr/>
        </p:nvPicPr>
        <p:blipFill>
          <a:blip r:embed="rId4">
            <a:alphaModFix/>
          </a:blip>
          <a:stretch>
            <a:fillRect/>
          </a:stretch>
        </p:blipFill>
        <p:spPr>
          <a:xfrm>
            <a:off x="8428475" y="3465550"/>
            <a:ext cx="227075" cy="227075"/>
          </a:xfrm>
          <a:prstGeom prst="rect">
            <a:avLst/>
          </a:prstGeom>
          <a:noFill/>
          <a:ln>
            <a:noFill/>
          </a:ln>
        </p:spPr>
      </p:pic>
      <p:grpSp>
        <p:nvGrpSpPr>
          <p:cNvPr id="58" name="Google Shape;58;p13"/>
          <p:cNvGrpSpPr/>
          <p:nvPr/>
        </p:nvGrpSpPr>
        <p:grpSpPr>
          <a:xfrm>
            <a:off x="0" y="0"/>
            <a:ext cx="4572081" cy="5143501"/>
            <a:chOff x="0" y="0"/>
            <a:chExt cx="4351876" cy="5143501"/>
          </a:xfrm>
        </p:grpSpPr>
        <p:pic>
          <p:nvPicPr>
            <p:cNvPr id="59" name="Google Shape;59;p13"/>
            <p:cNvPicPr preferRelativeResize="0"/>
            <p:nvPr/>
          </p:nvPicPr>
          <p:blipFill>
            <a:blip r:embed="rId5">
              <a:alphaModFix/>
            </a:blip>
            <a:stretch>
              <a:fillRect/>
            </a:stretch>
          </p:blipFill>
          <p:spPr>
            <a:xfrm>
              <a:off x="0" y="888100"/>
              <a:ext cx="4351876" cy="3059913"/>
            </a:xfrm>
            <a:prstGeom prst="rect">
              <a:avLst/>
            </a:prstGeom>
            <a:noFill/>
            <a:ln>
              <a:noFill/>
            </a:ln>
          </p:spPr>
        </p:pic>
        <p:pic>
          <p:nvPicPr>
            <p:cNvPr id="60" name="Google Shape;60;p13"/>
            <p:cNvPicPr preferRelativeResize="0"/>
            <p:nvPr/>
          </p:nvPicPr>
          <p:blipFill rotWithShape="1">
            <a:blip r:embed="rId5">
              <a:alphaModFix/>
            </a:blip>
            <a:srcRect b="82658" l="0" r="0" t="0"/>
            <a:stretch/>
          </p:blipFill>
          <p:spPr>
            <a:xfrm>
              <a:off x="0" y="0"/>
              <a:ext cx="4351876" cy="1478675"/>
            </a:xfrm>
            <a:prstGeom prst="rect">
              <a:avLst/>
            </a:prstGeom>
            <a:noFill/>
            <a:ln>
              <a:noFill/>
            </a:ln>
          </p:spPr>
        </p:pic>
        <p:pic>
          <p:nvPicPr>
            <p:cNvPr id="61" name="Google Shape;61;p13"/>
            <p:cNvPicPr preferRelativeResize="0"/>
            <p:nvPr/>
          </p:nvPicPr>
          <p:blipFill rotWithShape="1">
            <a:blip r:embed="rId5">
              <a:alphaModFix/>
            </a:blip>
            <a:srcRect b="0" l="0" r="0" t="81371"/>
            <a:stretch/>
          </p:blipFill>
          <p:spPr>
            <a:xfrm>
              <a:off x="0" y="3366525"/>
              <a:ext cx="4351876" cy="1776975"/>
            </a:xfrm>
            <a:prstGeom prst="rect">
              <a:avLst/>
            </a:prstGeom>
            <a:noFill/>
            <a:ln>
              <a:noFill/>
            </a:ln>
          </p:spPr>
        </p:pic>
      </p:grpSp>
      <p:pic>
        <p:nvPicPr>
          <p:cNvPr id="62" name="Google Shape;62;p13"/>
          <p:cNvPicPr preferRelativeResize="0"/>
          <p:nvPr/>
        </p:nvPicPr>
        <p:blipFill>
          <a:blip r:embed="rId6">
            <a:alphaModFix/>
          </a:blip>
          <a:stretch>
            <a:fillRect/>
          </a:stretch>
        </p:blipFill>
        <p:spPr>
          <a:xfrm>
            <a:off x="8428475" y="3976350"/>
            <a:ext cx="227075" cy="227075"/>
          </a:xfrm>
          <a:prstGeom prst="rect">
            <a:avLst/>
          </a:prstGeom>
          <a:noFill/>
          <a:ln>
            <a:noFill/>
          </a:ln>
        </p:spPr>
      </p:pic>
      <p:sp>
        <p:nvSpPr>
          <p:cNvPr id="63" name="Google Shape;63;p13"/>
          <p:cNvSpPr txBox="1"/>
          <p:nvPr>
            <p:ph type="ctrTitle"/>
          </p:nvPr>
        </p:nvSpPr>
        <p:spPr>
          <a:xfrm>
            <a:off x="5276675" y="3900738"/>
            <a:ext cx="3151800" cy="3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lang="pt-BR" sz="1400" u="sng">
                <a:solidFill>
                  <a:schemeClr val="hlink"/>
                </a:solidFill>
                <a:latin typeface="Poppins Light"/>
                <a:ea typeface="Poppins Light"/>
                <a:cs typeface="Poppins Light"/>
                <a:sym typeface="Poppins Light"/>
                <a:hlinkClick r:id="rId7"/>
              </a:rPr>
              <a:t>Notion</a:t>
            </a:r>
            <a:endParaRPr sz="1400">
              <a:latin typeface="Poppins Light"/>
              <a:ea typeface="Poppins Light"/>
              <a:cs typeface="Poppins Light"/>
              <a:sym typeface="Poppins Light"/>
            </a:endParaRPr>
          </a:p>
        </p:txBody>
      </p:sp>
      <p:pic>
        <p:nvPicPr>
          <p:cNvPr id="64" name="Google Shape;64;p13"/>
          <p:cNvPicPr preferRelativeResize="0"/>
          <p:nvPr/>
        </p:nvPicPr>
        <p:blipFill>
          <a:blip r:embed="rId3">
            <a:alphaModFix/>
          </a:blip>
          <a:stretch>
            <a:fillRect/>
          </a:stretch>
        </p:blipFill>
        <p:spPr>
          <a:xfrm>
            <a:off x="8428487" y="3210150"/>
            <a:ext cx="227075" cy="227075"/>
          </a:xfrm>
          <a:prstGeom prst="rect">
            <a:avLst/>
          </a:prstGeom>
          <a:noFill/>
          <a:ln>
            <a:noFill/>
          </a:ln>
        </p:spPr>
      </p:pic>
      <p:pic>
        <p:nvPicPr>
          <p:cNvPr id="65" name="Google Shape;65;p13"/>
          <p:cNvPicPr preferRelativeResize="0"/>
          <p:nvPr/>
        </p:nvPicPr>
        <p:blipFill>
          <a:blip r:embed="rId4">
            <a:alphaModFix/>
          </a:blip>
          <a:stretch>
            <a:fillRect/>
          </a:stretch>
        </p:blipFill>
        <p:spPr>
          <a:xfrm>
            <a:off x="8428475" y="2954750"/>
            <a:ext cx="227075" cy="227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3000">
                <a:solidFill>
                  <a:srgbClr val="04165D"/>
                </a:solidFill>
                <a:latin typeface="Poppins Light"/>
                <a:ea typeface="Poppins Light"/>
                <a:cs typeface="Poppins Light"/>
                <a:sym typeface="Poppins Light"/>
              </a:rPr>
              <a:t>Estrutura</a:t>
            </a:r>
            <a:endParaRPr sz="3000">
              <a:solidFill>
                <a:srgbClr val="04165D"/>
              </a:solidFill>
              <a:latin typeface="Poppins Light"/>
              <a:ea typeface="Poppins Light"/>
              <a:cs typeface="Poppins Light"/>
              <a:sym typeface="Poppins Light"/>
            </a:endParaRPr>
          </a:p>
        </p:txBody>
      </p:sp>
      <p:pic>
        <p:nvPicPr>
          <p:cNvPr id="142" name="Google Shape;142;p22"/>
          <p:cNvPicPr preferRelativeResize="0"/>
          <p:nvPr/>
        </p:nvPicPr>
        <p:blipFill>
          <a:blip r:embed="rId3">
            <a:alphaModFix/>
          </a:blip>
          <a:stretch>
            <a:fillRect/>
          </a:stretch>
        </p:blipFill>
        <p:spPr>
          <a:xfrm>
            <a:off x="3982800" y="1205450"/>
            <a:ext cx="4596475" cy="3171575"/>
          </a:xfrm>
          <a:prstGeom prst="rect">
            <a:avLst/>
          </a:prstGeom>
          <a:noFill/>
          <a:ln>
            <a:noFill/>
          </a:ln>
        </p:spPr>
      </p:pic>
      <p:sp>
        <p:nvSpPr>
          <p:cNvPr id="143" name="Google Shape;143;p22"/>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2"/>
          <p:cNvSpPr/>
          <p:nvPr/>
        </p:nvSpPr>
        <p:spPr>
          <a:xfrm>
            <a:off x="5463275" y="1421950"/>
            <a:ext cx="1836900" cy="2558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2"/>
          <p:cNvSpPr txBox="1"/>
          <p:nvPr>
            <p:ph type="ctrTitle"/>
          </p:nvPr>
        </p:nvSpPr>
        <p:spPr>
          <a:xfrm>
            <a:off x="512825" y="1515175"/>
            <a:ext cx="30141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Entre a camada de entrada e a camada de saída, pode haver uma ou mais camadas escondidas. Cada camada escondida consiste em vários neurônios perceptron. Essas camadas são responsáveis por aprender representações intermediárias dos dados e extrair características complexas dos dados de entrada.</a:t>
            </a:r>
            <a:endParaRPr sz="1200">
              <a:latin typeface="Poppins Light"/>
              <a:ea typeface="Poppins Light"/>
              <a:cs typeface="Poppins Light"/>
              <a:sym typeface="Poppins Light"/>
            </a:endParaRPr>
          </a:p>
        </p:txBody>
      </p:sp>
      <p:sp>
        <p:nvSpPr>
          <p:cNvPr id="146" name="Google Shape;146;p22"/>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Camada Intermediária (Hidden Layer)</a:t>
            </a:r>
            <a:endParaRPr sz="1500">
              <a:solidFill>
                <a:srgbClr val="04165D"/>
              </a:solidFill>
              <a:latin typeface="Poppins Light"/>
              <a:ea typeface="Poppins Light"/>
              <a:cs typeface="Poppins Light"/>
              <a:sym typeface="Poppi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3000">
                <a:solidFill>
                  <a:srgbClr val="04165D"/>
                </a:solidFill>
                <a:latin typeface="Poppins Light"/>
                <a:ea typeface="Poppins Light"/>
                <a:cs typeface="Poppins Light"/>
                <a:sym typeface="Poppins Light"/>
              </a:rPr>
              <a:t>Estrutura</a:t>
            </a:r>
            <a:endParaRPr sz="3000">
              <a:solidFill>
                <a:srgbClr val="04165D"/>
              </a:solidFill>
              <a:latin typeface="Poppins Light"/>
              <a:ea typeface="Poppins Light"/>
              <a:cs typeface="Poppins Light"/>
              <a:sym typeface="Poppins Light"/>
            </a:endParaRPr>
          </a:p>
        </p:txBody>
      </p:sp>
      <p:pic>
        <p:nvPicPr>
          <p:cNvPr id="152" name="Google Shape;152;p23"/>
          <p:cNvPicPr preferRelativeResize="0"/>
          <p:nvPr/>
        </p:nvPicPr>
        <p:blipFill>
          <a:blip r:embed="rId3">
            <a:alphaModFix/>
          </a:blip>
          <a:stretch>
            <a:fillRect/>
          </a:stretch>
        </p:blipFill>
        <p:spPr>
          <a:xfrm>
            <a:off x="3982800" y="1205450"/>
            <a:ext cx="4596475" cy="3171575"/>
          </a:xfrm>
          <a:prstGeom prst="rect">
            <a:avLst/>
          </a:prstGeom>
          <a:noFill/>
          <a:ln>
            <a:noFill/>
          </a:ln>
        </p:spPr>
      </p:pic>
      <p:sp>
        <p:nvSpPr>
          <p:cNvPr id="153" name="Google Shape;153;p23"/>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3"/>
          <p:cNvSpPr/>
          <p:nvPr/>
        </p:nvSpPr>
        <p:spPr>
          <a:xfrm>
            <a:off x="7170975" y="1469575"/>
            <a:ext cx="911700" cy="2558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3"/>
          <p:cNvSpPr txBox="1"/>
          <p:nvPr>
            <p:ph type="ctrTitle"/>
          </p:nvPr>
        </p:nvSpPr>
        <p:spPr>
          <a:xfrm>
            <a:off x="512825" y="1399500"/>
            <a:ext cx="30141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A última camada da rede, onde os neurônios produzem a saída final da rede. Dependendo do tipo de problema, pode haver um ou mais neurônios na camada de saída. Por exemplo, em uma tarefa de classificação binária, pode haver um neurônio de saída, enquanto em uma tarefa de classificação de várias classes, pode haver um neurônio por classe.</a:t>
            </a:r>
            <a:endParaRPr sz="1200">
              <a:latin typeface="Poppins Light"/>
              <a:ea typeface="Poppins Light"/>
              <a:cs typeface="Poppins Light"/>
              <a:sym typeface="Poppins Light"/>
            </a:endParaRPr>
          </a:p>
        </p:txBody>
      </p:sp>
      <p:sp>
        <p:nvSpPr>
          <p:cNvPr id="156" name="Google Shape;156;p23"/>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Camada de Saída(Output Layer)</a:t>
            </a:r>
            <a:endParaRPr sz="1500">
              <a:solidFill>
                <a:srgbClr val="04165D"/>
              </a:solidFill>
              <a:latin typeface="Poppins Light"/>
              <a:ea typeface="Poppins Light"/>
              <a:cs typeface="Poppins Light"/>
              <a:sym typeface="Poppi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Função de ativação </a:t>
            </a:r>
            <a:endParaRPr sz="3000">
              <a:solidFill>
                <a:srgbClr val="04165D"/>
              </a:solidFill>
              <a:latin typeface="Poppins Light"/>
              <a:ea typeface="Poppins Light"/>
              <a:cs typeface="Poppins Light"/>
              <a:sym typeface="Poppins Light"/>
            </a:endParaRPr>
          </a:p>
        </p:txBody>
      </p:sp>
      <p:sp>
        <p:nvSpPr>
          <p:cNvPr id="162" name="Google Shape;162;p24"/>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24"/>
          <p:cNvSpPr txBox="1"/>
          <p:nvPr>
            <p:ph type="ctrTitle"/>
          </p:nvPr>
        </p:nvSpPr>
        <p:spPr>
          <a:xfrm>
            <a:off x="512825" y="1094700"/>
            <a:ext cx="78486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Poppins Light"/>
                <a:ea typeface="Poppins Light"/>
                <a:cs typeface="Poppins Light"/>
                <a:sym typeface="Poppins Light"/>
              </a:rPr>
              <a:t>A função de ativação representa o efeito que a entrada interna e o estado atual de ativação exercem na definição do próximo estado de ativação da unidade. A partir dela, é possível resolver problemas mais complexos.</a:t>
            </a:r>
            <a:endParaRPr sz="1400">
              <a:latin typeface="Poppins Light"/>
              <a:ea typeface="Poppins Light"/>
              <a:cs typeface="Poppins Light"/>
              <a:sym typeface="Poppins Light"/>
            </a:endParaRPr>
          </a:p>
        </p:txBody>
      </p:sp>
      <p:pic>
        <p:nvPicPr>
          <p:cNvPr id="164" name="Google Shape;164;p24"/>
          <p:cNvPicPr preferRelativeResize="0"/>
          <p:nvPr/>
        </p:nvPicPr>
        <p:blipFill>
          <a:blip r:embed="rId3">
            <a:alphaModFix/>
          </a:blip>
          <a:stretch>
            <a:fillRect/>
          </a:stretch>
        </p:blipFill>
        <p:spPr>
          <a:xfrm>
            <a:off x="2459325" y="2239225"/>
            <a:ext cx="3905151" cy="230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ctrTitle"/>
          </p:nvPr>
        </p:nvSpPr>
        <p:spPr>
          <a:xfrm>
            <a:off x="501650" y="1701325"/>
            <a:ext cx="3240900" cy="201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1400">
                <a:latin typeface="Poppins Light"/>
                <a:ea typeface="Poppins Light"/>
                <a:cs typeface="Poppins Light"/>
                <a:sym typeface="Poppins Light"/>
              </a:rPr>
              <a:t>A rede neural aprende com os dados que são repassados para ela. A prática comum é dividir o conjunto de dados em três partes principais: conjunto de treinamento, conjunto de validação e conjunto de teste.</a:t>
            </a:r>
            <a:endParaRPr sz="1400">
              <a:latin typeface="Poppins Light"/>
              <a:ea typeface="Poppins Light"/>
              <a:cs typeface="Poppins Light"/>
              <a:sym typeface="Poppins Light"/>
            </a:endParaRPr>
          </a:p>
        </p:txBody>
      </p:sp>
      <p:sp>
        <p:nvSpPr>
          <p:cNvPr id="170" name="Google Shape;170;p25"/>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Fluxo dos </a:t>
            </a:r>
            <a:r>
              <a:rPr lang="pt-BR" sz="3000">
                <a:solidFill>
                  <a:srgbClr val="04165D"/>
                </a:solidFill>
                <a:latin typeface="Poppins Light"/>
                <a:ea typeface="Poppins Light"/>
                <a:cs typeface="Poppins Light"/>
                <a:sym typeface="Poppins Light"/>
              </a:rPr>
              <a:t>Dados </a:t>
            </a:r>
            <a:endParaRPr sz="3000">
              <a:solidFill>
                <a:srgbClr val="04165D"/>
              </a:solidFill>
              <a:latin typeface="Poppins Light"/>
              <a:ea typeface="Poppins Light"/>
              <a:cs typeface="Poppins Light"/>
              <a:sym typeface="Poppins Light"/>
            </a:endParaRPr>
          </a:p>
        </p:txBody>
      </p:sp>
      <p:sp>
        <p:nvSpPr>
          <p:cNvPr id="171" name="Google Shape;171;p25"/>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5"/>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Treinamento, Validação e Teste</a:t>
            </a:r>
            <a:endParaRPr sz="1500">
              <a:solidFill>
                <a:srgbClr val="04165D"/>
              </a:solidFill>
              <a:latin typeface="Poppins Light"/>
              <a:ea typeface="Poppins Light"/>
              <a:cs typeface="Poppins Light"/>
              <a:sym typeface="Poppins Light"/>
            </a:endParaRPr>
          </a:p>
        </p:txBody>
      </p:sp>
      <p:pic>
        <p:nvPicPr>
          <p:cNvPr id="173" name="Google Shape;173;p25"/>
          <p:cNvPicPr preferRelativeResize="0"/>
          <p:nvPr/>
        </p:nvPicPr>
        <p:blipFill>
          <a:blip r:embed="rId3">
            <a:alphaModFix/>
          </a:blip>
          <a:stretch>
            <a:fillRect/>
          </a:stretch>
        </p:blipFill>
        <p:spPr>
          <a:xfrm>
            <a:off x="3841850" y="478600"/>
            <a:ext cx="5099325" cy="3065401"/>
          </a:xfrm>
          <a:prstGeom prst="rect">
            <a:avLst/>
          </a:prstGeom>
          <a:noFill/>
          <a:ln>
            <a:noFill/>
          </a:ln>
        </p:spPr>
      </p:pic>
      <p:sp>
        <p:nvSpPr>
          <p:cNvPr id="174" name="Google Shape;174;p25"/>
          <p:cNvSpPr txBox="1"/>
          <p:nvPr/>
        </p:nvSpPr>
        <p:spPr>
          <a:xfrm>
            <a:off x="501650" y="3916000"/>
            <a:ext cx="79557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a:solidFill>
                  <a:schemeClr val="dk1"/>
                </a:solidFill>
                <a:latin typeface="Poppins Light"/>
                <a:ea typeface="Poppins Light"/>
                <a:cs typeface="Poppins Light"/>
                <a:sym typeface="Poppins Light"/>
              </a:rPr>
              <a:t>Cada conjunto desempenha um papel específico no treinamento e avaliação da rede neural. </a:t>
            </a:r>
            <a:endParaRPr>
              <a:solidFill>
                <a:schemeClr val="dk1"/>
              </a:solidFill>
              <a:latin typeface="Poppins Light"/>
              <a:ea typeface="Poppins Light"/>
              <a:cs typeface="Poppins Light"/>
              <a:sym typeface="Poppi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6"/>
          <p:cNvSpPr txBox="1"/>
          <p:nvPr>
            <p:ph type="ctrTitle"/>
          </p:nvPr>
        </p:nvSpPr>
        <p:spPr>
          <a:xfrm>
            <a:off x="26925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Como a MLP pode aprender ?</a:t>
            </a:r>
            <a:endParaRPr sz="3500">
              <a:solidFill>
                <a:schemeClr val="lt1"/>
              </a:solidFill>
              <a:latin typeface="Poppins Light"/>
              <a:ea typeface="Poppins Light"/>
              <a:cs typeface="Poppins Light"/>
              <a:sym typeface="Poppins Light"/>
            </a:endParaRPr>
          </a:p>
        </p:txBody>
      </p:sp>
      <p:sp>
        <p:nvSpPr>
          <p:cNvPr id="181" name="Google Shape;181;p26"/>
          <p:cNvSpPr txBox="1"/>
          <p:nvPr/>
        </p:nvSpPr>
        <p:spPr>
          <a:xfrm>
            <a:off x="356150" y="1257613"/>
            <a:ext cx="85206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Poppins Light"/>
                <a:ea typeface="Poppins Light"/>
                <a:cs typeface="Poppins Light"/>
                <a:sym typeface="Poppins Light"/>
              </a:rPr>
              <a:t>O MLP é, na verdade, um aproximador de função universal, que para conseguir conhecimento, em um aprendizado supervisionado, ela procura encontrar uma função que possibilite a divisão das classes.</a:t>
            </a:r>
            <a:endParaRPr>
              <a:latin typeface="Poppins Light"/>
              <a:ea typeface="Poppins Light"/>
              <a:cs typeface="Poppins Light"/>
              <a:sym typeface="Poppins Light"/>
            </a:endParaRPr>
          </a:p>
        </p:txBody>
      </p:sp>
      <p:pic>
        <p:nvPicPr>
          <p:cNvPr id="182" name="Google Shape;182;p26"/>
          <p:cNvPicPr preferRelativeResize="0"/>
          <p:nvPr/>
        </p:nvPicPr>
        <p:blipFill rotWithShape="1">
          <a:blip r:embed="rId3">
            <a:alphaModFix/>
          </a:blip>
          <a:srcRect b="0" l="0" r="49698" t="0"/>
          <a:stretch/>
        </p:blipFill>
        <p:spPr>
          <a:xfrm>
            <a:off x="437300" y="2230125"/>
            <a:ext cx="2742824" cy="2749775"/>
          </a:xfrm>
          <a:prstGeom prst="rect">
            <a:avLst/>
          </a:prstGeom>
          <a:noFill/>
          <a:ln>
            <a:noFill/>
          </a:ln>
        </p:spPr>
      </p:pic>
      <p:sp>
        <p:nvSpPr>
          <p:cNvPr id="183" name="Google Shape;183;p26"/>
          <p:cNvSpPr txBox="1"/>
          <p:nvPr>
            <p:ph type="ctrTitle"/>
          </p:nvPr>
        </p:nvSpPr>
        <p:spPr>
          <a:xfrm>
            <a:off x="3292625" y="2286025"/>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500">
                <a:solidFill>
                  <a:srgbClr val="04165D"/>
                </a:solidFill>
                <a:latin typeface="Poppins"/>
                <a:ea typeface="Poppins"/>
                <a:cs typeface="Poppins"/>
                <a:sym typeface="Poppins"/>
              </a:rPr>
              <a:t>Como encontrar a função ?</a:t>
            </a:r>
            <a:endParaRPr b="1" sz="1500">
              <a:solidFill>
                <a:srgbClr val="04165D"/>
              </a:solidFill>
              <a:latin typeface="Poppins"/>
              <a:ea typeface="Poppins"/>
              <a:cs typeface="Poppins"/>
              <a:sym typeface="Poppins"/>
            </a:endParaRPr>
          </a:p>
        </p:txBody>
      </p:sp>
      <p:sp>
        <p:nvSpPr>
          <p:cNvPr id="184" name="Google Shape;184;p26"/>
          <p:cNvSpPr/>
          <p:nvPr/>
        </p:nvSpPr>
        <p:spPr>
          <a:xfrm rot="2552371">
            <a:off x="180209" y="3529572"/>
            <a:ext cx="3414443" cy="435916"/>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6"/>
          <p:cNvSpPr txBox="1"/>
          <p:nvPr/>
        </p:nvSpPr>
        <p:spPr>
          <a:xfrm>
            <a:off x="3292625" y="2644725"/>
            <a:ext cx="54972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Poppins Light"/>
                <a:ea typeface="Poppins Light"/>
                <a:cs typeface="Poppins Light"/>
                <a:sym typeface="Poppins Light"/>
              </a:rPr>
              <a:t>No começo, a função inicial é um chute e de acordo com o processamento, ela vai sendo modificada até um ponto em que seja </a:t>
            </a:r>
            <a:r>
              <a:rPr lang="pt-BR">
                <a:latin typeface="Poppins Light"/>
                <a:ea typeface="Poppins Light"/>
                <a:cs typeface="Poppins Light"/>
                <a:sym typeface="Poppins Light"/>
              </a:rPr>
              <a:t>possível</a:t>
            </a:r>
            <a:r>
              <a:rPr lang="pt-BR">
                <a:latin typeface="Poppins Light"/>
                <a:ea typeface="Poppins Light"/>
                <a:cs typeface="Poppins Light"/>
                <a:sym typeface="Poppins Light"/>
              </a:rPr>
              <a:t> a divisão regular de classes. </a:t>
            </a:r>
            <a:endParaRPr>
              <a:latin typeface="Poppins Light"/>
              <a:ea typeface="Poppins Light"/>
              <a:cs typeface="Poppins Light"/>
              <a:sym typeface="Poppins Light"/>
            </a:endParaRPr>
          </a:p>
        </p:txBody>
      </p:sp>
      <p:sp>
        <p:nvSpPr>
          <p:cNvPr id="186" name="Google Shape;186;p26"/>
          <p:cNvSpPr txBox="1"/>
          <p:nvPr>
            <p:ph type="ctrTitle"/>
          </p:nvPr>
        </p:nvSpPr>
        <p:spPr>
          <a:xfrm>
            <a:off x="3292625" y="3397725"/>
            <a:ext cx="54972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500">
                <a:solidFill>
                  <a:srgbClr val="04165D"/>
                </a:solidFill>
                <a:latin typeface="Poppins"/>
                <a:ea typeface="Poppins"/>
                <a:cs typeface="Poppins"/>
                <a:sym typeface="Poppins"/>
              </a:rPr>
              <a:t>Como saber se a modificação está funcionando ?</a:t>
            </a:r>
            <a:endParaRPr b="1" sz="1500">
              <a:solidFill>
                <a:srgbClr val="04165D"/>
              </a:solidFill>
              <a:latin typeface="Poppins"/>
              <a:ea typeface="Poppins"/>
              <a:cs typeface="Poppins"/>
              <a:sym typeface="Poppins"/>
            </a:endParaRPr>
          </a:p>
        </p:txBody>
      </p:sp>
      <p:sp>
        <p:nvSpPr>
          <p:cNvPr id="187" name="Google Shape;187;p26"/>
          <p:cNvSpPr txBox="1"/>
          <p:nvPr/>
        </p:nvSpPr>
        <p:spPr>
          <a:xfrm>
            <a:off x="3292625" y="3736125"/>
            <a:ext cx="54972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Poppins Light"/>
                <a:ea typeface="Poppins Light"/>
                <a:cs typeface="Poppins Light"/>
                <a:sym typeface="Poppins Light"/>
              </a:rPr>
              <a:t>Como é um processo supervisionado, é possível calcular o quanto o algoritmo está errando, e por meio disso, a capacidade de minimizar os erros é grande.</a:t>
            </a:r>
            <a:endParaRPr>
              <a:latin typeface="Poppins Light"/>
              <a:ea typeface="Poppins Light"/>
              <a:cs typeface="Poppins Light"/>
              <a:sym typeface="Poppi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Problemas para encontrar a função ?</a:t>
            </a:r>
            <a:endParaRPr sz="3000">
              <a:solidFill>
                <a:srgbClr val="04165D"/>
              </a:solidFill>
              <a:latin typeface="Poppins Light"/>
              <a:ea typeface="Poppins Light"/>
              <a:cs typeface="Poppins Light"/>
              <a:sym typeface="Poppins Light"/>
            </a:endParaRPr>
          </a:p>
        </p:txBody>
      </p:sp>
      <p:sp>
        <p:nvSpPr>
          <p:cNvPr id="193" name="Google Shape;193;p27"/>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Underfitting e Overfitting</a:t>
            </a:r>
            <a:endParaRPr sz="1500">
              <a:solidFill>
                <a:srgbClr val="04165D"/>
              </a:solidFill>
              <a:latin typeface="Poppins Light"/>
              <a:ea typeface="Poppins Light"/>
              <a:cs typeface="Poppins Light"/>
              <a:sym typeface="Poppins Light"/>
            </a:endParaRPr>
          </a:p>
        </p:txBody>
      </p:sp>
      <p:grpSp>
        <p:nvGrpSpPr>
          <p:cNvPr id="194" name="Google Shape;194;p27"/>
          <p:cNvGrpSpPr/>
          <p:nvPr/>
        </p:nvGrpSpPr>
        <p:grpSpPr>
          <a:xfrm>
            <a:off x="2087425" y="3057825"/>
            <a:ext cx="4856400" cy="1469474"/>
            <a:chOff x="1427900" y="1481650"/>
            <a:chExt cx="4856400" cy="1469474"/>
          </a:xfrm>
        </p:grpSpPr>
        <p:pic>
          <p:nvPicPr>
            <p:cNvPr id="195" name="Google Shape;195;p27"/>
            <p:cNvPicPr preferRelativeResize="0"/>
            <p:nvPr/>
          </p:nvPicPr>
          <p:blipFill rotWithShape="1">
            <a:blip r:embed="rId3">
              <a:alphaModFix/>
            </a:blip>
            <a:srcRect b="30508" l="0" r="0" t="37823"/>
            <a:stretch/>
          </p:blipFill>
          <p:spPr>
            <a:xfrm>
              <a:off x="1427900" y="1732675"/>
              <a:ext cx="4856400" cy="1218450"/>
            </a:xfrm>
            <a:prstGeom prst="rect">
              <a:avLst/>
            </a:prstGeom>
            <a:noFill/>
            <a:ln>
              <a:noFill/>
            </a:ln>
          </p:spPr>
        </p:pic>
        <p:pic>
          <p:nvPicPr>
            <p:cNvPr id="196" name="Google Shape;196;p27"/>
            <p:cNvPicPr preferRelativeResize="0"/>
            <p:nvPr/>
          </p:nvPicPr>
          <p:blipFill rotWithShape="1">
            <a:blip r:embed="rId3">
              <a:alphaModFix/>
            </a:blip>
            <a:srcRect b="93475" l="0" r="0" t="0"/>
            <a:stretch/>
          </p:blipFill>
          <p:spPr>
            <a:xfrm>
              <a:off x="1427900" y="1481650"/>
              <a:ext cx="4856400" cy="251025"/>
            </a:xfrm>
            <a:prstGeom prst="rect">
              <a:avLst/>
            </a:prstGeom>
            <a:noFill/>
            <a:ln>
              <a:noFill/>
            </a:ln>
          </p:spPr>
        </p:pic>
      </p:grpSp>
      <p:sp>
        <p:nvSpPr>
          <p:cNvPr id="197" name="Google Shape;197;p27"/>
          <p:cNvSpPr txBox="1"/>
          <p:nvPr/>
        </p:nvSpPr>
        <p:spPr>
          <a:xfrm>
            <a:off x="826500" y="1362650"/>
            <a:ext cx="74910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Poppins Light"/>
                <a:ea typeface="Poppins Light"/>
                <a:cs typeface="Poppins Light"/>
                <a:sym typeface="Poppins Light"/>
              </a:rPr>
              <a:t>Quando a MLP tentar encontrar uma função satisfatória para o problema, ela pode cair em 2 dois problemas comuns em MLP, underfitting e overfitting. O underfitting ocorre quando a rede não teve tempo ou capacidade de aprender a função que é preciso. Já o overfitting ocorre quando a rede aprendeu uma função muito complexa por buscar o erro zero, porém a função que melhor separa as classes é menos complexa e mais genérica.</a:t>
            </a:r>
            <a:endParaRPr>
              <a:latin typeface="Poppins Light"/>
              <a:ea typeface="Poppins Light"/>
              <a:cs typeface="Poppins Light"/>
              <a:sym typeface="Poppi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8"/>
          <p:cNvSpPr txBox="1"/>
          <p:nvPr>
            <p:ph type="ctrTitle"/>
          </p:nvPr>
        </p:nvSpPr>
        <p:spPr>
          <a:xfrm>
            <a:off x="26925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Taxa de Aprendizado</a:t>
            </a:r>
            <a:endParaRPr sz="3500">
              <a:solidFill>
                <a:schemeClr val="lt1"/>
              </a:solidFill>
              <a:latin typeface="Poppins Light"/>
              <a:ea typeface="Poppins Light"/>
              <a:cs typeface="Poppins Light"/>
              <a:sym typeface="Poppins Light"/>
            </a:endParaRPr>
          </a:p>
        </p:txBody>
      </p:sp>
      <p:pic>
        <p:nvPicPr>
          <p:cNvPr id="204" name="Google Shape;204;p28"/>
          <p:cNvPicPr preferRelativeResize="0"/>
          <p:nvPr/>
        </p:nvPicPr>
        <p:blipFill>
          <a:blip r:embed="rId3">
            <a:alphaModFix/>
          </a:blip>
          <a:stretch>
            <a:fillRect/>
          </a:stretch>
        </p:blipFill>
        <p:spPr>
          <a:xfrm>
            <a:off x="437300" y="247625"/>
            <a:ext cx="1066650" cy="750001"/>
          </a:xfrm>
          <a:prstGeom prst="rect">
            <a:avLst/>
          </a:prstGeom>
          <a:noFill/>
          <a:ln>
            <a:noFill/>
          </a:ln>
        </p:spPr>
      </p:pic>
      <p:sp>
        <p:nvSpPr>
          <p:cNvPr id="205" name="Google Shape;205;p28"/>
          <p:cNvSpPr txBox="1"/>
          <p:nvPr/>
        </p:nvSpPr>
        <p:spPr>
          <a:xfrm>
            <a:off x="350400" y="1091125"/>
            <a:ext cx="83583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300">
                <a:latin typeface="Poppins Light"/>
                <a:ea typeface="Poppins Light"/>
                <a:cs typeface="Poppins Light"/>
                <a:sym typeface="Poppins Light"/>
              </a:rPr>
              <a:t>Ao observar o crescimento dos parâmetros, verifica-se se a função também aumenta. Se essa relação for identificada, a rede neural deve ajustar os parâmetros na direção oposta. Nesse contexto, a direção a ser seguida pela rede neural é conhecida, mas a quantidade exata de ajuste nessa direção é desconhecida. A </a:t>
            </a:r>
            <a:r>
              <a:rPr b="1" lang="pt-BR" sz="1300">
                <a:latin typeface="Poppins"/>
                <a:ea typeface="Poppins"/>
                <a:cs typeface="Poppins"/>
                <a:sym typeface="Poppins"/>
              </a:rPr>
              <a:t>taxa de aprendizado </a:t>
            </a:r>
            <a:r>
              <a:rPr lang="pt-BR" sz="1300">
                <a:latin typeface="Poppins Light"/>
                <a:ea typeface="Poppins Light"/>
                <a:cs typeface="Poppins Light"/>
                <a:sym typeface="Poppins Light"/>
              </a:rPr>
              <a:t>desempenha o papel crucial de indicar à rede neural o quanto ela deve avançar nessa direção específica. Portanto, à medida que os passos em uma direção aumentam em magnitude, o aprendizado da rede neural acelera, mas existe o risco de que os passos sejam tão grandes a ponto de ultrapassar o mínimo da função.</a:t>
            </a:r>
            <a:endParaRPr sz="1300">
              <a:latin typeface="Poppins Light"/>
              <a:ea typeface="Poppins Light"/>
              <a:cs typeface="Poppins Light"/>
              <a:sym typeface="Poppins Light"/>
            </a:endParaRPr>
          </a:p>
        </p:txBody>
      </p:sp>
      <p:pic>
        <p:nvPicPr>
          <p:cNvPr id="206" name="Google Shape;206;p28"/>
          <p:cNvPicPr preferRelativeResize="0"/>
          <p:nvPr/>
        </p:nvPicPr>
        <p:blipFill rotWithShape="1">
          <a:blip r:embed="rId4">
            <a:alphaModFix/>
          </a:blip>
          <a:srcRect b="25304" l="0" r="0" t="9629"/>
          <a:stretch/>
        </p:blipFill>
        <p:spPr>
          <a:xfrm>
            <a:off x="699975" y="2728525"/>
            <a:ext cx="7744050" cy="2251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grpSp>
        <p:nvGrpSpPr>
          <p:cNvPr id="212" name="Google Shape;212;p29"/>
          <p:cNvGrpSpPr/>
          <p:nvPr/>
        </p:nvGrpSpPr>
        <p:grpSpPr>
          <a:xfrm flipH="1">
            <a:off x="4792125" y="0"/>
            <a:ext cx="4351876" cy="5143501"/>
            <a:chOff x="0" y="0"/>
            <a:chExt cx="4351876" cy="5143501"/>
          </a:xfrm>
        </p:grpSpPr>
        <p:pic>
          <p:nvPicPr>
            <p:cNvPr id="213" name="Google Shape;213;p29"/>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214" name="Google Shape;214;p29"/>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215" name="Google Shape;215;p29"/>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216" name="Google Shape;216;p29"/>
          <p:cNvSpPr txBox="1"/>
          <p:nvPr/>
        </p:nvSpPr>
        <p:spPr>
          <a:xfrm>
            <a:off x="205550" y="918250"/>
            <a:ext cx="3767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800">
                <a:solidFill>
                  <a:schemeClr val="dk1"/>
                </a:solidFill>
                <a:latin typeface="Poppins"/>
                <a:ea typeface="Poppins"/>
                <a:cs typeface="Poppins"/>
                <a:sym typeface="Poppins"/>
              </a:rPr>
              <a:t>Retropropagação de Erros</a:t>
            </a:r>
            <a:endParaRPr b="1" sz="1800">
              <a:latin typeface="Poppins"/>
              <a:ea typeface="Poppins"/>
              <a:cs typeface="Poppins"/>
              <a:sym typeface="Poppins"/>
            </a:endParaRPr>
          </a:p>
        </p:txBody>
      </p:sp>
      <p:pic>
        <p:nvPicPr>
          <p:cNvPr id="217" name="Google Shape;217;p29"/>
          <p:cNvPicPr preferRelativeResize="0"/>
          <p:nvPr/>
        </p:nvPicPr>
        <p:blipFill>
          <a:blip r:embed="rId4">
            <a:alphaModFix/>
          </a:blip>
          <a:stretch>
            <a:fillRect/>
          </a:stretch>
        </p:blipFill>
        <p:spPr>
          <a:xfrm>
            <a:off x="428025" y="1959425"/>
            <a:ext cx="3826925" cy="2152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sp>
        <p:nvSpPr>
          <p:cNvPr id="223" name="Google Shape;223;p30"/>
          <p:cNvSpPr txBox="1"/>
          <p:nvPr/>
        </p:nvSpPr>
        <p:spPr>
          <a:xfrm>
            <a:off x="205550" y="918250"/>
            <a:ext cx="3767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800">
                <a:solidFill>
                  <a:schemeClr val="dk1"/>
                </a:solidFill>
                <a:latin typeface="Poppins"/>
                <a:ea typeface="Poppins"/>
                <a:cs typeface="Poppins"/>
                <a:sym typeface="Poppins"/>
              </a:rPr>
              <a:t>Retropropagação de Erros</a:t>
            </a:r>
            <a:endParaRPr b="1" sz="1800">
              <a:latin typeface="Poppins"/>
              <a:ea typeface="Poppins"/>
              <a:cs typeface="Poppins"/>
              <a:sym typeface="Poppins"/>
            </a:endParaRPr>
          </a:p>
        </p:txBody>
      </p:sp>
      <p:sp>
        <p:nvSpPr>
          <p:cNvPr id="224" name="Google Shape;224;p30"/>
          <p:cNvSpPr txBox="1"/>
          <p:nvPr/>
        </p:nvSpPr>
        <p:spPr>
          <a:xfrm>
            <a:off x="205550" y="1665700"/>
            <a:ext cx="4332300" cy="2339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a:solidFill>
                  <a:schemeClr val="dk1"/>
                </a:solidFill>
                <a:latin typeface="Poppins Light"/>
                <a:ea typeface="Poppins Light"/>
                <a:cs typeface="Poppins Light"/>
                <a:sym typeface="Poppins Light"/>
              </a:rPr>
              <a:t>O erro obtido na saída é transferido para as camadas intermediárias. Daí o nome retropropagação (backpropagation). Isso se dá pela necessidade de ajuste dos neurônios que não têm contato com a saída, necessitando, assim, de algum parâmetro para atualização dos pesos.</a:t>
            </a:r>
            <a:endParaRPr>
              <a:latin typeface="Poppins Light"/>
              <a:ea typeface="Poppins Light"/>
              <a:cs typeface="Poppins Light"/>
              <a:sym typeface="Poppins Light"/>
            </a:endParaRPr>
          </a:p>
        </p:txBody>
      </p:sp>
      <p:pic>
        <p:nvPicPr>
          <p:cNvPr id="225" name="Google Shape;225;p30"/>
          <p:cNvPicPr preferRelativeResize="0"/>
          <p:nvPr/>
        </p:nvPicPr>
        <p:blipFill>
          <a:blip r:embed="rId3">
            <a:alphaModFix/>
          </a:blip>
          <a:stretch>
            <a:fillRect/>
          </a:stretch>
        </p:blipFill>
        <p:spPr>
          <a:xfrm>
            <a:off x="4680850" y="1365125"/>
            <a:ext cx="4301349" cy="29408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sp>
        <p:nvSpPr>
          <p:cNvPr id="231" name="Google Shape;231;p31"/>
          <p:cNvSpPr txBox="1"/>
          <p:nvPr/>
        </p:nvSpPr>
        <p:spPr>
          <a:xfrm>
            <a:off x="205550" y="918250"/>
            <a:ext cx="3767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800">
                <a:solidFill>
                  <a:schemeClr val="dk1"/>
                </a:solidFill>
                <a:latin typeface="Poppins"/>
                <a:ea typeface="Poppins"/>
                <a:cs typeface="Poppins"/>
                <a:sym typeface="Poppins"/>
              </a:rPr>
              <a:t>Retropropagação de Erros</a:t>
            </a:r>
            <a:endParaRPr b="1" sz="1800">
              <a:latin typeface="Poppins"/>
              <a:ea typeface="Poppins"/>
              <a:cs typeface="Poppins"/>
              <a:sym typeface="Poppins"/>
            </a:endParaRPr>
          </a:p>
        </p:txBody>
      </p:sp>
      <p:sp>
        <p:nvSpPr>
          <p:cNvPr id="232" name="Google Shape;232;p31"/>
          <p:cNvSpPr txBox="1"/>
          <p:nvPr/>
        </p:nvSpPr>
        <p:spPr>
          <a:xfrm>
            <a:off x="205550" y="1379950"/>
            <a:ext cx="3767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800">
                <a:solidFill>
                  <a:schemeClr val="dk1"/>
                </a:solidFill>
                <a:latin typeface="Poppins"/>
                <a:ea typeface="Poppins"/>
                <a:cs typeface="Poppins"/>
                <a:sym typeface="Poppins"/>
              </a:rPr>
              <a:t>Engrenagens</a:t>
            </a:r>
            <a:endParaRPr b="1" sz="1800">
              <a:latin typeface="Poppins"/>
              <a:ea typeface="Poppins"/>
              <a:cs typeface="Poppins"/>
              <a:sym typeface="Poppins"/>
            </a:endParaRPr>
          </a:p>
        </p:txBody>
      </p:sp>
      <p:pic>
        <p:nvPicPr>
          <p:cNvPr id="233" name="Google Shape;233;p31"/>
          <p:cNvPicPr preferRelativeResize="0"/>
          <p:nvPr/>
        </p:nvPicPr>
        <p:blipFill>
          <a:blip r:embed="rId3">
            <a:alphaModFix/>
          </a:blip>
          <a:stretch>
            <a:fillRect/>
          </a:stretch>
        </p:blipFill>
        <p:spPr>
          <a:xfrm rot="-5400000">
            <a:off x="3351300" y="1171450"/>
            <a:ext cx="2441383" cy="389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grpSp>
        <p:nvGrpSpPr>
          <p:cNvPr id="70" name="Google Shape;70;p14"/>
          <p:cNvGrpSpPr/>
          <p:nvPr/>
        </p:nvGrpSpPr>
        <p:grpSpPr>
          <a:xfrm flipH="1">
            <a:off x="4792125" y="0"/>
            <a:ext cx="4351876" cy="5143501"/>
            <a:chOff x="0" y="0"/>
            <a:chExt cx="4351876" cy="5143501"/>
          </a:xfrm>
        </p:grpSpPr>
        <p:pic>
          <p:nvPicPr>
            <p:cNvPr id="71" name="Google Shape;71;p14"/>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72" name="Google Shape;72;p14"/>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73" name="Google Shape;73;p14"/>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74" name="Google Shape;74;p14"/>
          <p:cNvSpPr txBox="1"/>
          <p:nvPr>
            <p:ph type="ctrTitle"/>
          </p:nvPr>
        </p:nvSpPr>
        <p:spPr>
          <a:xfrm>
            <a:off x="4792025" y="254350"/>
            <a:ext cx="4351800" cy="6792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chemeClr val="lt1"/>
                </a:solidFill>
                <a:latin typeface="Poppins"/>
                <a:ea typeface="Poppins"/>
                <a:cs typeface="Poppins"/>
                <a:sym typeface="Poppins"/>
              </a:rPr>
              <a:t>Sumário</a:t>
            </a:r>
            <a:endParaRPr b="1" sz="3000">
              <a:solidFill>
                <a:schemeClr val="lt1"/>
              </a:solidFill>
              <a:latin typeface="Poppins"/>
              <a:ea typeface="Poppins"/>
              <a:cs typeface="Poppins"/>
              <a:sym typeface="Poppins"/>
            </a:endParaRPr>
          </a:p>
        </p:txBody>
      </p:sp>
      <p:sp>
        <p:nvSpPr>
          <p:cNvPr id="75" name="Google Shape;75;p14"/>
          <p:cNvSpPr txBox="1"/>
          <p:nvPr/>
        </p:nvSpPr>
        <p:spPr>
          <a:xfrm>
            <a:off x="104550" y="96000"/>
            <a:ext cx="4578600" cy="49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endParaRPr>
          </a:p>
        </p:txBody>
      </p:sp>
      <p:sp>
        <p:nvSpPr>
          <p:cNvPr id="76" name="Google Shape;76;p14"/>
          <p:cNvSpPr txBox="1"/>
          <p:nvPr/>
        </p:nvSpPr>
        <p:spPr>
          <a:xfrm>
            <a:off x="96150" y="19950"/>
            <a:ext cx="4578600" cy="50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600">
                <a:latin typeface="Poppins"/>
                <a:ea typeface="Poppins"/>
                <a:cs typeface="Poppins"/>
                <a:sym typeface="Poppins"/>
              </a:rPr>
              <a:t>Redes Neurais</a:t>
            </a:r>
            <a:endParaRPr b="1" sz="1600">
              <a:solidFill>
                <a:srgbClr val="000000"/>
              </a:solidFill>
              <a:latin typeface="Poppins"/>
              <a:ea typeface="Poppins"/>
              <a:cs typeface="Poppins"/>
              <a:sym typeface="Poppins"/>
            </a:endParaRPr>
          </a:p>
          <a:p>
            <a:pPr indent="0" lvl="0" marL="0" rtl="0" algn="l">
              <a:spcBef>
                <a:spcPts val="0"/>
              </a:spcBef>
              <a:spcAft>
                <a:spcPts val="0"/>
              </a:spcAft>
              <a:buNone/>
            </a:pPr>
            <a:r>
              <a:t/>
            </a:r>
            <a:endParaRPr b="1" sz="1700">
              <a:solidFill>
                <a:srgbClr val="000000"/>
              </a:solidFill>
              <a:latin typeface="Poppins"/>
              <a:ea typeface="Poppins"/>
              <a:cs typeface="Poppins"/>
              <a:sym typeface="Poppins"/>
            </a:endParaRPr>
          </a:p>
          <a:p>
            <a:pPr indent="0" lvl="0" marL="0" rtl="0" algn="l">
              <a:lnSpc>
                <a:spcPct val="115000"/>
              </a:lnSpc>
              <a:spcBef>
                <a:spcPts val="0"/>
              </a:spcBef>
              <a:spcAft>
                <a:spcPts val="0"/>
              </a:spcAft>
              <a:buNone/>
            </a:pPr>
            <a:r>
              <a:rPr lang="pt-BR" sz="1500">
                <a:latin typeface="Poppins Light"/>
                <a:ea typeface="Poppins Light"/>
                <a:cs typeface="Poppins Light"/>
                <a:sym typeface="Poppins Light"/>
              </a:rPr>
              <a:t>Rede </a:t>
            </a:r>
            <a:r>
              <a:rPr lang="pt-BR" sz="1500">
                <a:latin typeface="Poppins Light"/>
                <a:ea typeface="Poppins Light"/>
                <a:cs typeface="Poppins Light"/>
                <a:sym typeface="Poppins Light"/>
              </a:rPr>
              <a:t>Biológica</a:t>
            </a:r>
            <a:endParaRPr sz="1500">
              <a:latin typeface="Poppins Light"/>
              <a:ea typeface="Poppins Light"/>
              <a:cs typeface="Poppins Light"/>
              <a:sym typeface="Poppins Light"/>
            </a:endParaRPr>
          </a:p>
          <a:p>
            <a:pPr indent="0" lvl="0" marL="0" rtl="0" algn="l">
              <a:lnSpc>
                <a:spcPct val="115000"/>
              </a:lnSpc>
              <a:spcBef>
                <a:spcPts val="0"/>
              </a:spcBef>
              <a:spcAft>
                <a:spcPts val="0"/>
              </a:spcAft>
              <a:buNone/>
            </a:pPr>
            <a:r>
              <a:rPr lang="pt-BR" sz="1500">
                <a:solidFill>
                  <a:schemeClr val="dk1"/>
                </a:solidFill>
                <a:latin typeface="Poppins Light"/>
                <a:ea typeface="Poppins Light"/>
                <a:cs typeface="Poppins Light"/>
                <a:sym typeface="Poppins Light"/>
              </a:rPr>
              <a:t>Rede Neural Biológica</a:t>
            </a:r>
            <a:endParaRPr sz="1500">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pt-BR" sz="1500">
                <a:solidFill>
                  <a:schemeClr val="dk1"/>
                </a:solidFill>
                <a:latin typeface="Poppins Light"/>
                <a:ea typeface="Poppins Light"/>
                <a:cs typeface="Poppins Light"/>
                <a:sym typeface="Poppins Light"/>
              </a:rPr>
              <a:t>Perceptron</a:t>
            </a:r>
            <a:endParaRPr sz="1500">
              <a:solidFill>
                <a:schemeClr val="dk1"/>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pt-BR" sz="1500">
                <a:solidFill>
                  <a:schemeClr val="dk1"/>
                </a:solidFill>
                <a:latin typeface="Poppins Light"/>
                <a:ea typeface="Poppins Light"/>
                <a:cs typeface="Poppins Light"/>
                <a:sym typeface="Poppins Light"/>
              </a:rPr>
              <a:t>MLP - Multilayer Perceptron</a:t>
            </a:r>
            <a:endParaRPr sz="1500">
              <a:solidFill>
                <a:schemeClr val="dk1"/>
              </a:solidFill>
              <a:latin typeface="Poppins Light"/>
              <a:ea typeface="Poppins Light"/>
              <a:cs typeface="Poppins Light"/>
              <a:sym typeface="Poppins Light"/>
            </a:endParaRPr>
          </a:p>
          <a:p>
            <a:pPr indent="-304800" lvl="0" marL="457200" rtl="0" algn="l">
              <a:spcBef>
                <a:spcPts val="0"/>
              </a:spcBef>
              <a:spcAft>
                <a:spcPts val="0"/>
              </a:spcAft>
              <a:buClr>
                <a:srgbClr val="000000"/>
              </a:buClr>
              <a:buSzPts val="1200"/>
              <a:buFont typeface="Poppins Light"/>
              <a:buChar char="●"/>
            </a:pPr>
            <a:r>
              <a:rPr lang="pt-BR" sz="1200">
                <a:latin typeface="Poppins Light"/>
                <a:ea typeface="Poppins Light"/>
                <a:cs typeface="Poppins Light"/>
                <a:sym typeface="Poppins Light"/>
              </a:rPr>
              <a:t>Estrutura</a:t>
            </a:r>
            <a:endParaRPr sz="1200">
              <a:solidFill>
                <a:srgbClr val="000000"/>
              </a:solidFill>
              <a:latin typeface="Poppins Light"/>
              <a:ea typeface="Poppins Light"/>
              <a:cs typeface="Poppins Light"/>
              <a:sym typeface="Poppins Light"/>
            </a:endParaRPr>
          </a:p>
          <a:p>
            <a:pPr indent="-304800" lvl="0" marL="457200" rtl="0" algn="l">
              <a:spcBef>
                <a:spcPts val="0"/>
              </a:spcBef>
              <a:spcAft>
                <a:spcPts val="0"/>
              </a:spcAft>
              <a:buClr>
                <a:srgbClr val="000000"/>
              </a:buClr>
              <a:buSzPts val="1200"/>
              <a:buFont typeface="Poppins Light"/>
              <a:buChar char="●"/>
            </a:pPr>
            <a:r>
              <a:rPr lang="pt-BR" sz="1200">
                <a:latin typeface="Poppins Light"/>
                <a:ea typeface="Poppins Light"/>
                <a:cs typeface="Poppins Light"/>
                <a:sym typeface="Poppins Light"/>
              </a:rPr>
              <a:t>Função de ativação</a:t>
            </a:r>
            <a:endParaRPr sz="1200">
              <a:latin typeface="Poppins Light"/>
              <a:ea typeface="Poppins Light"/>
              <a:cs typeface="Poppins Light"/>
              <a:sym typeface="Poppins Light"/>
            </a:endParaRPr>
          </a:p>
          <a:p>
            <a:pPr indent="-304800" lvl="0" marL="457200" rtl="0" algn="l">
              <a:spcBef>
                <a:spcPts val="0"/>
              </a:spcBef>
              <a:spcAft>
                <a:spcPts val="0"/>
              </a:spcAft>
              <a:buSzPts val="1200"/>
              <a:buFont typeface="Poppins Light"/>
              <a:buChar char="●"/>
            </a:pPr>
            <a:r>
              <a:rPr lang="pt-BR" sz="1200">
                <a:latin typeface="Poppins Light"/>
                <a:ea typeface="Poppins Light"/>
                <a:cs typeface="Poppins Light"/>
                <a:sym typeface="Poppins Light"/>
              </a:rPr>
              <a:t>Fluxo dos Dados</a:t>
            </a:r>
            <a:endParaRPr sz="1200">
              <a:latin typeface="Poppins Light"/>
              <a:ea typeface="Poppins Light"/>
              <a:cs typeface="Poppins Light"/>
              <a:sym typeface="Poppins Light"/>
            </a:endParaRPr>
          </a:p>
          <a:p>
            <a:pPr indent="-304800" lvl="0" marL="457200" rtl="0" algn="l">
              <a:spcBef>
                <a:spcPts val="0"/>
              </a:spcBef>
              <a:spcAft>
                <a:spcPts val="0"/>
              </a:spcAft>
              <a:buClr>
                <a:srgbClr val="000000"/>
              </a:buClr>
              <a:buSzPts val="1200"/>
              <a:buFont typeface="Poppins Light"/>
              <a:buChar char="●"/>
            </a:pPr>
            <a:r>
              <a:rPr lang="pt-BR" sz="1200">
                <a:latin typeface="Poppins Light"/>
                <a:ea typeface="Poppins Light"/>
                <a:cs typeface="Poppins Light"/>
                <a:sym typeface="Poppins Light"/>
              </a:rPr>
              <a:t>Aprendizado</a:t>
            </a:r>
            <a:endParaRPr sz="1200">
              <a:solidFill>
                <a:srgbClr val="000000"/>
              </a:solidFill>
              <a:latin typeface="Poppins Light"/>
              <a:ea typeface="Poppins Light"/>
              <a:cs typeface="Poppins Light"/>
              <a:sym typeface="Poppins Light"/>
            </a:endParaRPr>
          </a:p>
          <a:p>
            <a:pPr indent="-304800" lvl="0" marL="457200" rtl="0" algn="l">
              <a:spcBef>
                <a:spcPts val="0"/>
              </a:spcBef>
              <a:spcAft>
                <a:spcPts val="0"/>
              </a:spcAft>
              <a:buClr>
                <a:srgbClr val="000000"/>
              </a:buClr>
              <a:buSzPts val="1200"/>
              <a:buFont typeface="Poppins Light"/>
              <a:buChar char="●"/>
            </a:pPr>
            <a:r>
              <a:rPr lang="pt-BR" sz="1200">
                <a:latin typeface="Poppins Light"/>
                <a:ea typeface="Poppins Light"/>
                <a:cs typeface="Poppins Light"/>
                <a:sym typeface="Poppins Light"/>
              </a:rPr>
              <a:t>Backpropagation</a:t>
            </a:r>
            <a:endParaRPr sz="1200">
              <a:solidFill>
                <a:srgbClr val="000000"/>
              </a:solidFill>
              <a:latin typeface="Poppins Light"/>
              <a:ea typeface="Poppins Light"/>
              <a:cs typeface="Poppins Light"/>
              <a:sym typeface="Poppins Light"/>
            </a:endParaRPr>
          </a:p>
          <a:p>
            <a:pPr indent="0" lvl="0" marL="0" rtl="0" algn="l">
              <a:spcBef>
                <a:spcPts val="0"/>
              </a:spcBef>
              <a:spcAft>
                <a:spcPts val="0"/>
              </a:spcAft>
              <a:buNone/>
            </a:pPr>
            <a:r>
              <a:t/>
            </a:r>
            <a:endParaRPr sz="1300">
              <a:solidFill>
                <a:srgbClr val="000000"/>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pt-BR" sz="1500">
                <a:latin typeface="Poppins Light"/>
                <a:ea typeface="Poppins Light"/>
                <a:cs typeface="Poppins Light"/>
                <a:sym typeface="Poppins Light"/>
              </a:rPr>
              <a:t>Neurofuzzy</a:t>
            </a:r>
            <a:endParaRPr sz="1500">
              <a:latin typeface="Poppins Light"/>
              <a:ea typeface="Poppins Light"/>
              <a:cs typeface="Poppins Light"/>
              <a:sym typeface="Poppins Light"/>
            </a:endParaRPr>
          </a:p>
          <a:p>
            <a:pPr indent="0" lvl="0" marL="0" rtl="0" algn="l">
              <a:lnSpc>
                <a:spcPct val="115000"/>
              </a:lnSpc>
              <a:spcBef>
                <a:spcPts val="0"/>
              </a:spcBef>
              <a:spcAft>
                <a:spcPts val="0"/>
              </a:spcAft>
              <a:buNone/>
            </a:pPr>
            <a:r>
              <a:rPr lang="pt-BR" sz="1500">
                <a:latin typeface="Poppins Light"/>
                <a:ea typeface="Poppins Light"/>
                <a:cs typeface="Poppins Light"/>
                <a:sym typeface="Poppins Light"/>
              </a:rPr>
              <a:t>CNN - Redes Neurais Convolucionais</a:t>
            </a:r>
            <a:endParaRPr sz="1500">
              <a:latin typeface="Poppins Light"/>
              <a:ea typeface="Poppins Light"/>
              <a:cs typeface="Poppins Light"/>
              <a:sym typeface="Poppins Light"/>
            </a:endParaRPr>
          </a:p>
          <a:p>
            <a:pPr indent="-304800" lvl="0" marL="457200" marR="0" rtl="0" algn="l">
              <a:lnSpc>
                <a:spcPct val="100000"/>
              </a:lnSpc>
              <a:spcBef>
                <a:spcPts val="0"/>
              </a:spcBef>
              <a:spcAft>
                <a:spcPts val="0"/>
              </a:spcAft>
              <a:buSzPts val="1200"/>
              <a:buFont typeface="Poppins Light"/>
              <a:buChar char="●"/>
            </a:pPr>
            <a:r>
              <a:rPr lang="pt-BR" sz="1200">
                <a:latin typeface="Poppins Light"/>
                <a:ea typeface="Poppins Light"/>
                <a:cs typeface="Poppins Light"/>
                <a:sym typeface="Poppins Light"/>
              </a:rPr>
              <a:t>Convolução</a:t>
            </a:r>
            <a:endParaRPr sz="1200">
              <a:latin typeface="Poppins Light"/>
              <a:ea typeface="Poppins Light"/>
              <a:cs typeface="Poppins Light"/>
              <a:sym typeface="Poppins Light"/>
            </a:endParaRPr>
          </a:p>
          <a:p>
            <a:pPr indent="-304800" lvl="0" marL="457200" marR="0" rtl="0" algn="l">
              <a:lnSpc>
                <a:spcPct val="100000"/>
              </a:lnSpc>
              <a:spcBef>
                <a:spcPts val="0"/>
              </a:spcBef>
              <a:spcAft>
                <a:spcPts val="0"/>
              </a:spcAft>
              <a:buSzPts val="1200"/>
              <a:buFont typeface="Poppins Light"/>
              <a:buChar char="●"/>
            </a:pPr>
            <a:r>
              <a:rPr lang="pt-BR" sz="1200">
                <a:latin typeface="Poppins Light"/>
                <a:ea typeface="Poppins Light"/>
                <a:cs typeface="Poppins Light"/>
                <a:sym typeface="Poppins Light"/>
              </a:rPr>
              <a:t>Pooling</a:t>
            </a:r>
            <a:endParaRPr sz="1200">
              <a:latin typeface="Poppins Light"/>
              <a:ea typeface="Poppins Light"/>
              <a:cs typeface="Poppins Light"/>
              <a:sym typeface="Poppins Light"/>
            </a:endParaRPr>
          </a:p>
          <a:p>
            <a:pPr indent="-304800" lvl="0" marL="457200" marR="0" rtl="0" algn="l">
              <a:lnSpc>
                <a:spcPct val="100000"/>
              </a:lnSpc>
              <a:spcBef>
                <a:spcPts val="0"/>
              </a:spcBef>
              <a:spcAft>
                <a:spcPts val="0"/>
              </a:spcAft>
              <a:buSzPts val="1200"/>
              <a:buFont typeface="Poppins Light"/>
              <a:buChar char="●"/>
            </a:pPr>
            <a:r>
              <a:rPr lang="pt-BR" sz="1200">
                <a:latin typeface="Poppins Light"/>
                <a:ea typeface="Poppins Light"/>
                <a:cs typeface="Poppins Light"/>
                <a:sym typeface="Poppins Light"/>
              </a:rPr>
              <a:t>Flattening</a:t>
            </a:r>
            <a:endParaRPr sz="1200">
              <a:latin typeface="Poppins Light"/>
              <a:ea typeface="Poppins Light"/>
              <a:cs typeface="Poppins Light"/>
              <a:sym typeface="Poppins Light"/>
            </a:endParaRPr>
          </a:p>
          <a:p>
            <a:pPr indent="-304800" lvl="0" marL="457200" marR="0" rtl="0" algn="l">
              <a:lnSpc>
                <a:spcPct val="100000"/>
              </a:lnSpc>
              <a:spcBef>
                <a:spcPts val="0"/>
              </a:spcBef>
              <a:spcAft>
                <a:spcPts val="0"/>
              </a:spcAft>
              <a:buSzPts val="1200"/>
              <a:buFont typeface="Poppins Light"/>
              <a:buChar char="●"/>
            </a:pPr>
            <a:r>
              <a:rPr lang="pt-BR" sz="1200">
                <a:latin typeface="Poppins Light"/>
                <a:ea typeface="Poppins Light"/>
                <a:cs typeface="Poppins Light"/>
                <a:sym typeface="Poppins Light"/>
              </a:rPr>
              <a:t>Rede Neural Densa</a:t>
            </a:r>
            <a:endParaRPr sz="1200">
              <a:latin typeface="Poppins Light"/>
              <a:ea typeface="Poppins Light"/>
              <a:cs typeface="Poppins Light"/>
              <a:sym typeface="Poppins Light"/>
            </a:endParaRPr>
          </a:p>
          <a:p>
            <a:pPr indent="-304800" lvl="0" marL="457200" marR="0" rtl="0" algn="l">
              <a:lnSpc>
                <a:spcPct val="100000"/>
              </a:lnSpc>
              <a:spcBef>
                <a:spcPts val="0"/>
              </a:spcBef>
              <a:spcAft>
                <a:spcPts val="0"/>
              </a:spcAft>
              <a:buSzPts val="1200"/>
              <a:buFont typeface="Poppins Light"/>
              <a:buChar char="●"/>
            </a:pPr>
            <a:r>
              <a:rPr lang="pt-BR" sz="1200">
                <a:latin typeface="Poppins Light"/>
                <a:ea typeface="Poppins Light"/>
                <a:cs typeface="Poppins Light"/>
                <a:sym typeface="Poppins Light"/>
              </a:rPr>
              <a:t>Diferença entre MLP</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500">
              <a:latin typeface="Poppins Light"/>
              <a:ea typeface="Poppins Light"/>
              <a:cs typeface="Poppins Light"/>
              <a:sym typeface="Poppins Light"/>
            </a:endParaRPr>
          </a:p>
          <a:p>
            <a:pPr indent="0" lvl="0" marL="0" rtl="0" algn="l">
              <a:spcBef>
                <a:spcPts val="0"/>
              </a:spcBef>
              <a:spcAft>
                <a:spcPts val="0"/>
              </a:spcAft>
              <a:buNone/>
            </a:pPr>
            <a:r>
              <a:t/>
            </a:r>
            <a:endParaRPr sz="900">
              <a:solidFill>
                <a:srgbClr val="59595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pic>
        <p:nvPicPr>
          <p:cNvPr id="239" name="Google Shape;239;p32"/>
          <p:cNvPicPr preferRelativeResize="0"/>
          <p:nvPr/>
        </p:nvPicPr>
        <p:blipFill>
          <a:blip r:embed="rId3">
            <a:alphaModFix/>
          </a:blip>
          <a:stretch>
            <a:fillRect/>
          </a:stretch>
        </p:blipFill>
        <p:spPr>
          <a:xfrm>
            <a:off x="4615500" y="889525"/>
            <a:ext cx="4078604" cy="3890650"/>
          </a:xfrm>
          <a:prstGeom prst="rect">
            <a:avLst/>
          </a:prstGeom>
          <a:noFill/>
          <a:ln>
            <a:noFill/>
          </a:ln>
        </p:spPr>
      </p:pic>
      <p:sp>
        <p:nvSpPr>
          <p:cNvPr id="240" name="Google Shape;240;p32"/>
          <p:cNvSpPr txBox="1"/>
          <p:nvPr/>
        </p:nvSpPr>
        <p:spPr>
          <a:xfrm>
            <a:off x="205550" y="1073775"/>
            <a:ext cx="4114800" cy="3971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b="1" lang="pt-BR" sz="1200">
                <a:solidFill>
                  <a:schemeClr val="dk1"/>
                </a:solidFill>
                <a:latin typeface="Poppins"/>
                <a:ea typeface="Poppins"/>
                <a:cs typeface="Poppins"/>
                <a:sym typeface="Poppins"/>
              </a:rPr>
              <a:t>Fase forward</a:t>
            </a:r>
            <a:r>
              <a:rPr lang="pt-BR" sz="1200">
                <a:solidFill>
                  <a:schemeClr val="dk1"/>
                </a:solidFill>
                <a:latin typeface="Poppins Light"/>
                <a:ea typeface="Poppins Light"/>
                <a:cs typeface="Poppins Light"/>
                <a:sym typeface="Poppins Light"/>
              </a:rPr>
              <a:t> : utilizada para definir a saída da rede para um dado padrão de entrada. Nesta fase, um padrão de atividade (vetor de entrada) é aplicado aos neurônios da rede e seu efeito se propaga através da rede, camada por camada, até que uma saída seja gerada pela camada de saída. </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rPr b="1" lang="pt-BR" sz="1200">
                <a:solidFill>
                  <a:schemeClr val="dk1"/>
                </a:solidFill>
                <a:latin typeface="Poppins"/>
                <a:ea typeface="Poppins"/>
                <a:cs typeface="Poppins"/>
                <a:sym typeface="Poppins"/>
              </a:rPr>
              <a:t>Fase backward </a:t>
            </a:r>
            <a:r>
              <a:rPr lang="pt-BR" sz="1200">
                <a:solidFill>
                  <a:schemeClr val="dk1"/>
                </a:solidFill>
                <a:latin typeface="Poppins Light"/>
                <a:ea typeface="Poppins Light"/>
                <a:cs typeface="Poppins Light"/>
                <a:sym typeface="Poppins Light"/>
              </a:rPr>
              <a:t>: utiliza a saída desejada e a saída fornecida pela rede para atualizar os pesos de suas conexões, é feita uma transmissão dos sinais de erro calculados anteriormente em direção contrária, da camada de saída para cada nó nas camadas intermediárias, contra a direção das conexões. </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sp>
        <p:nvSpPr>
          <p:cNvPr id="246" name="Google Shape;246;p33"/>
          <p:cNvSpPr txBox="1"/>
          <p:nvPr/>
        </p:nvSpPr>
        <p:spPr>
          <a:xfrm>
            <a:off x="205550" y="724575"/>
            <a:ext cx="18354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300">
                <a:solidFill>
                  <a:schemeClr val="dk1"/>
                </a:solidFill>
                <a:latin typeface="Poppins"/>
                <a:ea typeface="Poppins"/>
                <a:cs typeface="Poppins"/>
                <a:sym typeface="Poppins"/>
              </a:rPr>
              <a:t>Matematicamente</a:t>
            </a:r>
            <a:endParaRPr b="1" sz="1300">
              <a:latin typeface="Poppins"/>
              <a:ea typeface="Poppins"/>
              <a:cs typeface="Poppins"/>
              <a:sym typeface="Poppins"/>
            </a:endParaRPr>
          </a:p>
        </p:txBody>
      </p:sp>
      <p:sp>
        <p:nvSpPr>
          <p:cNvPr id="247" name="Google Shape;247;p33"/>
          <p:cNvSpPr txBox="1"/>
          <p:nvPr/>
        </p:nvSpPr>
        <p:spPr>
          <a:xfrm>
            <a:off x="205550" y="1073775"/>
            <a:ext cx="4114800" cy="4248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A saída de um neurônio da camada de saída, é uma combinação da saída de todos os outros neurônio anteriores, então temos uma função composta, e queremos minimizar uma função de erro, o que podemos utilizar para isso é o conceito de derivada, porém nossa função geralmente tem mais de uma variável, então temos que utilizar derivada parcial para calcular este erro. Porém nós devemos tomar cuidado ao calcular o erro da camada intermediária, pois a saída dela vai servir como entrada para vários neurônios na maioria dos casos, e o erro deve ser uma média de todos os erros.</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pic>
        <p:nvPicPr>
          <p:cNvPr id="248" name="Google Shape;248;p33"/>
          <p:cNvPicPr preferRelativeResize="0"/>
          <p:nvPr/>
        </p:nvPicPr>
        <p:blipFill>
          <a:blip r:embed="rId3">
            <a:alphaModFix/>
          </a:blip>
          <a:stretch>
            <a:fillRect/>
          </a:stretch>
        </p:blipFill>
        <p:spPr>
          <a:xfrm>
            <a:off x="4384300" y="1236500"/>
            <a:ext cx="4518850" cy="312904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34"/>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Artificiais (MLP)</a:t>
            </a:r>
            <a:endParaRPr sz="3500">
              <a:solidFill>
                <a:schemeClr val="lt1"/>
              </a:solidFill>
              <a:latin typeface="Poppins Light"/>
              <a:ea typeface="Poppins Light"/>
              <a:cs typeface="Poppins Light"/>
              <a:sym typeface="Poppins Light"/>
            </a:endParaRPr>
          </a:p>
        </p:txBody>
      </p:sp>
      <p:sp>
        <p:nvSpPr>
          <p:cNvPr id="255" name="Google Shape;255;p34"/>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900">
                <a:solidFill>
                  <a:srgbClr val="04165D"/>
                </a:solidFill>
                <a:latin typeface="Poppins Light"/>
                <a:ea typeface="Poppins Light"/>
                <a:cs typeface="Poppins Light"/>
                <a:sym typeface="Poppins Light"/>
              </a:rPr>
              <a:t>Exemplos práticos - Datasets</a:t>
            </a:r>
            <a:endParaRPr sz="2900">
              <a:solidFill>
                <a:srgbClr val="04165D"/>
              </a:solidFill>
              <a:latin typeface="Poppins Light"/>
              <a:ea typeface="Poppins Light"/>
              <a:cs typeface="Poppins Light"/>
              <a:sym typeface="Poppins Light"/>
            </a:endParaRPr>
          </a:p>
        </p:txBody>
      </p:sp>
      <p:sp>
        <p:nvSpPr>
          <p:cNvPr id="256" name="Google Shape;256;p34"/>
          <p:cNvSpPr txBox="1"/>
          <p:nvPr/>
        </p:nvSpPr>
        <p:spPr>
          <a:xfrm>
            <a:off x="489500" y="1819025"/>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WINE</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3"/>
              </a:rPr>
              <a:t>Clique aqui</a:t>
            </a:r>
            <a:endParaRPr b="1" sz="1200">
              <a:solidFill>
                <a:schemeClr val="dk1"/>
              </a:solidFill>
              <a:latin typeface="Poppins"/>
              <a:ea typeface="Poppins"/>
              <a:cs typeface="Poppins"/>
              <a:sym typeface="Poppins"/>
            </a:endParaRPr>
          </a:p>
        </p:txBody>
      </p:sp>
      <p:sp>
        <p:nvSpPr>
          <p:cNvPr id="257" name="Google Shape;257;p34"/>
          <p:cNvSpPr txBox="1"/>
          <p:nvPr/>
        </p:nvSpPr>
        <p:spPr>
          <a:xfrm>
            <a:off x="4713100" y="1819025"/>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Iris</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4"/>
              </a:rPr>
              <a:t>Clique aqui</a:t>
            </a:r>
            <a:endParaRPr b="1" sz="1200">
              <a:solidFill>
                <a:schemeClr val="dk1"/>
              </a:solidFill>
              <a:latin typeface="Poppins"/>
              <a:ea typeface="Poppins"/>
              <a:cs typeface="Poppins"/>
              <a:sym typeface="Poppins"/>
            </a:endParaRPr>
          </a:p>
        </p:txBody>
      </p:sp>
      <p:pic>
        <p:nvPicPr>
          <p:cNvPr id="258" name="Google Shape;258;p34"/>
          <p:cNvPicPr preferRelativeResize="0"/>
          <p:nvPr/>
        </p:nvPicPr>
        <p:blipFill>
          <a:blip r:embed="rId5">
            <a:alphaModFix/>
          </a:blip>
          <a:stretch>
            <a:fillRect/>
          </a:stretch>
        </p:blipFill>
        <p:spPr>
          <a:xfrm>
            <a:off x="878088" y="2571750"/>
            <a:ext cx="3164232" cy="2373174"/>
          </a:xfrm>
          <a:prstGeom prst="rect">
            <a:avLst/>
          </a:prstGeom>
          <a:noFill/>
          <a:ln>
            <a:noFill/>
          </a:ln>
        </p:spPr>
      </p:pic>
      <p:pic>
        <p:nvPicPr>
          <p:cNvPr id="259" name="Google Shape;259;p34"/>
          <p:cNvPicPr preferRelativeResize="0"/>
          <p:nvPr/>
        </p:nvPicPr>
        <p:blipFill rotWithShape="1">
          <a:blip r:embed="rId6">
            <a:alphaModFix/>
          </a:blip>
          <a:srcRect b="0" l="0" r="0" t="22594"/>
          <a:stretch/>
        </p:blipFill>
        <p:spPr>
          <a:xfrm>
            <a:off x="4787500" y="2932375"/>
            <a:ext cx="3792601" cy="1651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35"/>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NeuroFuzzy - Híbrido RNA e Fuzzy</a:t>
            </a:r>
            <a:endParaRPr sz="3500">
              <a:solidFill>
                <a:schemeClr val="lt1"/>
              </a:solidFill>
              <a:latin typeface="Poppins Light"/>
              <a:ea typeface="Poppins Light"/>
              <a:cs typeface="Poppins Light"/>
              <a:sym typeface="Poppins Light"/>
            </a:endParaRPr>
          </a:p>
        </p:txBody>
      </p:sp>
      <p:sp>
        <p:nvSpPr>
          <p:cNvPr id="266" name="Google Shape;266;p35"/>
          <p:cNvSpPr txBox="1"/>
          <p:nvPr>
            <p:ph type="ctrTitle"/>
          </p:nvPr>
        </p:nvSpPr>
        <p:spPr>
          <a:xfrm>
            <a:off x="437300" y="1068725"/>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Sistemas </a:t>
            </a:r>
            <a:r>
              <a:rPr lang="pt-BR" sz="3000">
                <a:solidFill>
                  <a:srgbClr val="04165D"/>
                </a:solidFill>
                <a:latin typeface="Poppins Light"/>
                <a:ea typeface="Poppins Light"/>
                <a:cs typeface="Poppins Light"/>
                <a:sym typeface="Poppins Light"/>
              </a:rPr>
              <a:t>Híbridos</a:t>
            </a:r>
            <a:endParaRPr sz="3000">
              <a:solidFill>
                <a:srgbClr val="04165D"/>
              </a:solidFill>
              <a:latin typeface="Poppins Light"/>
              <a:ea typeface="Poppins Light"/>
              <a:cs typeface="Poppins Light"/>
              <a:sym typeface="Poppins Light"/>
            </a:endParaRPr>
          </a:p>
        </p:txBody>
      </p:sp>
      <p:sp>
        <p:nvSpPr>
          <p:cNvPr id="267" name="Google Shape;267;p35"/>
          <p:cNvSpPr txBox="1"/>
          <p:nvPr/>
        </p:nvSpPr>
        <p:spPr>
          <a:xfrm>
            <a:off x="437300" y="1683375"/>
            <a:ext cx="83583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São sistemas que produzem sinergia com a combinação de duas ou mais técnicas de modelagem. O foco destes sistemas está em obter um sistema mais poderoso e com menos deficiência. Dependendo da forma de construção, uma abordagem pode ser usada para suprir as deficiências da outra em um certo grau.</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pic>
        <p:nvPicPr>
          <p:cNvPr id="268" name="Google Shape;268;p35"/>
          <p:cNvPicPr preferRelativeResize="0"/>
          <p:nvPr/>
        </p:nvPicPr>
        <p:blipFill>
          <a:blip r:embed="rId3">
            <a:alphaModFix/>
          </a:blip>
          <a:stretch>
            <a:fillRect/>
          </a:stretch>
        </p:blipFill>
        <p:spPr>
          <a:xfrm>
            <a:off x="526325" y="3621250"/>
            <a:ext cx="3952875" cy="1295400"/>
          </a:xfrm>
          <a:prstGeom prst="rect">
            <a:avLst/>
          </a:prstGeom>
          <a:noFill/>
          <a:ln>
            <a:noFill/>
          </a:ln>
        </p:spPr>
      </p:pic>
      <p:pic>
        <p:nvPicPr>
          <p:cNvPr id="269" name="Google Shape;269;p35"/>
          <p:cNvPicPr preferRelativeResize="0"/>
          <p:nvPr/>
        </p:nvPicPr>
        <p:blipFill>
          <a:blip r:embed="rId4">
            <a:alphaModFix/>
          </a:blip>
          <a:stretch>
            <a:fillRect/>
          </a:stretch>
        </p:blipFill>
        <p:spPr>
          <a:xfrm>
            <a:off x="5292475" y="3295650"/>
            <a:ext cx="2952750" cy="1847850"/>
          </a:xfrm>
          <a:prstGeom prst="rect">
            <a:avLst/>
          </a:prstGeom>
          <a:noFill/>
          <a:ln>
            <a:noFill/>
          </a:ln>
        </p:spPr>
      </p:pic>
      <p:sp>
        <p:nvSpPr>
          <p:cNvPr id="270" name="Google Shape;270;p35"/>
          <p:cNvSpPr txBox="1"/>
          <p:nvPr/>
        </p:nvSpPr>
        <p:spPr>
          <a:xfrm>
            <a:off x="532063" y="2989150"/>
            <a:ext cx="3941400" cy="36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Sistema </a:t>
            </a:r>
            <a:r>
              <a:rPr b="1" lang="pt-BR" sz="1200">
                <a:solidFill>
                  <a:schemeClr val="dk1"/>
                </a:solidFill>
                <a:latin typeface="Poppins"/>
                <a:ea typeface="Poppins"/>
                <a:cs typeface="Poppins"/>
                <a:sym typeface="Poppins"/>
              </a:rPr>
              <a:t>Híbrido</a:t>
            </a:r>
            <a:r>
              <a:rPr b="1" lang="pt-BR" sz="1200">
                <a:solidFill>
                  <a:schemeClr val="dk1"/>
                </a:solidFill>
                <a:latin typeface="Poppins"/>
                <a:ea typeface="Poppins"/>
                <a:cs typeface="Poppins"/>
                <a:sym typeface="Poppins"/>
              </a:rPr>
              <a:t> Sequencial</a:t>
            </a:r>
            <a:endParaRPr b="1" sz="1200">
              <a:solidFill>
                <a:schemeClr val="dk1"/>
              </a:solidFill>
              <a:latin typeface="Poppins"/>
              <a:ea typeface="Poppins"/>
              <a:cs typeface="Poppins"/>
              <a:sym typeface="Poppins"/>
            </a:endParaRPr>
          </a:p>
        </p:txBody>
      </p:sp>
      <p:sp>
        <p:nvSpPr>
          <p:cNvPr id="271" name="Google Shape;271;p35"/>
          <p:cNvSpPr txBox="1"/>
          <p:nvPr/>
        </p:nvSpPr>
        <p:spPr>
          <a:xfrm>
            <a:off x="4628775" y="2989150"/>
            <a:ext cx="3941400" cy="36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Sistema Híbrido Incorporado</a:t>
            </a:r>
            <a:endParaRPr b="1" sz="1200">
              <a:solidFill>
                <a:schemeClr val="dk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36"/>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NeuroFuzzy - </a:t>
            </a:r>
            <a:r>
              <a:rPr lang="pt-BR" sz="3500">
                <a:solidFill>
                  <a:schemeClr val="lt1"/>
                </a:solidFill>
                <a:latin typeface="Poppins Light"/>
                <a:ea typeface="Poppins Light"/>
                <a:cs typeface="Poppins Light"/>
                <a:sym typeface="Poppins Light"/>
              </a:rPr>
              <a:t>Híbrido</a:t>
            </a:r>
            <a:r>
              <a:rPr lang="pt-BR" sz="3500">
                <a:solidFill>
                  <a:schemeClr val="lt1"/>
                </a:solidFill>
                <a:latin typeface="Poppins Light"/>
                <a:ea typeface="Poppins Light"/>
                <a:cs typeface="Poppins Light"/>
                <a:sym typeface="Poppins Light"/>
              </a:rPr>
              <a:t> RNA e Fuzzy</a:t>
            </a:r>
            <a:endParaRPr sz="3500">
              <a:solidFill>
                <a:schemeClr val="lt1"/>
              </a:solidFill>
              <a:latin typeface="Poppins Light"/>
              <a:ea typeface="Poppins Light"/>
              <a:cs typeface="Poppins Light"/>
              <a:sym typeface="Poppins Light"/>
            </a:endParaRPr>
          </a:p>
        </p:txBody>
      </p:sp>
      <p:pic>
        <p:nvPicPr>
          <p:cNvPr id="278" name="Google Shape;278;p36"/>
          <p:cNvPicPr preferRelativeResize="0"/>
          <p:nvPr/>
        </p:nvPicPr>
        <p:blipFill>
          <a:blip r:embed="rId3">
            <a:alphaModFix/>
          </a:blip>
          <a:stretch>
            <a:fillRect/>
          </a:stretch>
        </p:blipFill>
        <p:spPr>
          <a:xfrm>
            <a:off x="2118450" y="1186650"/>
            <a:ext cx="5486400" cy="3648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7"/>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NeuroFuzzy - Híbrido RNA e Fuzzy</a:t>
            </a:r>
            <a:endParaRPr sz="3500">
              <a:solidFill>
                <a:schemeClr val="lt1"/>
              </a:solidFill>
              <a:latin typeface="Poppins Light"/>
              <a:ea typeface="Poppins Light"/>
              <a:cs typeface="Poppins Light"/>
              <a:sym typeface="Poppins Light"/>
            </a:endParaRPr>
          </a:p>
        </p:txBody>
      </p:sp>
      <p:sp>
        <p:nvSpPr>
          <p:cNvPr id="285" name="Google Shape;285;p37"/>
          <p:cNvSpPr txBox="1"/>
          <p:nvPr>
            <p:ph type="ctrTitle"/>
          </p:nvPr>
        </p:nvSpPr>
        <p:spPr>
          <a:xfrm>
            <a:off x="437300" y="1068725"/>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NeuroFuzzy</a:t>
            </a:r>
            <a:endParaRPr sz="3000">
              <a:solidFill>
                <a:srgbClr val="04165D"/>
              </a:solidFill>
              <a:latin typeface="Poppins Light"/>
              <a:ea typeface="Poppins Light"/>
              <a:cs typeface="Poppins Light"/>
              <a:sym typeface="Poppins Light"/>
            </a:endParaRPr>
          </a:p>
        </p:txBody>
      </p:sp>
      <p:sp>
        <p:nvSpPr>
          <p:cNvPr id="286" name="Google Shape;286;p37"/>
          <p:cNvSpPr txBox="1"/>
          <p:nvPr/>
        </p:nvSpPr>
        <p:spPr>
          <a:xfrm>
            <a:off x="535100" y="1873525"/>
            <a:ext cx="3650400" cy="2308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É um sistema híbrido incorporado constituído pela combinação de duas técnicas de modelagem muito conhecidas como as Redes Neurais A</a:t>
            </a:r>
            <a:r>
              <a:rPr lang="pt-BR" sz="1200">
                <a:solidFill>
                  <a:schemeClr val="dk1"/>
                </a:solidFill>
                <a:latin typeface="Poppins Light"/>
                <a:ea typeface="Poppins Light"/>
                <a:cs typeface="Poppins Light"/>
                <a:sym typeface="Poppins Light"/>
              </a:rPr>
              <a:t>rtificiais</a:t>
            </a:r>
            <a:r>
              <a:rPr lang="pt-BR" sz="1200">
                <a:solidFill>
                  <a:schemeClr val="dk1"/>
                </a:solidFill>
                <a:latin typeface="Poppins Light"/>
                <a:ea typeface="Poppins Light"/>
                <a:cs typeface="Poppins Light"/>
                <a:sym typeface="Poppins Light"/>
              </a:rPr>
              <a:t> e a Lógica Fuzzy. Esse sistema tem a capacidade de aprendizado e adaptação das redes neurais com a capacidade de modelagem de incerteza e tomada de decisão da lógica fuzzy.</a:t>
            </a:r>
            <a:endParaRPr sz="1200">
              <a:solidFill>
                <a:schemeClr val="dk1"/>
              </a:solidFill>
              <a:latin typeface="Poppins Light"/>
              <a:ea typeface="Poppins Light"/>
              <a:cs typeface="Poppins Light"/>
              <a:sym typeface="Poppins Light"/>
            </a:endParaRPr>
          </a:p>
        </p:txBody>
      </p:sp>
      <p:pic>
        <p:nvPicPr>
          <p:cNvPr id="287" name="Google Shape;287;p37"/>
          <p:cNvPicPr preferRelativeResize="0"/>
          <p:nvPr/>
        </p:nvPicPr>
        <p:blipFill>
          <a:blip r:embed="rId3">
            <a:alphaModFix/>
          </a:blip>
          <a:stretch>
            <a:fillRect/>
          </a:stretch>
        </p:blipFill>
        <p:spPr>
          <a:xfrm>
            <a:off x="4185500" y="1570600"/>
            <a:ext cx="4610100" cy="2914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38"/>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pic>
        <p:nvPicPr>
          <p:cNvPr id="294" name="Google Shape;294;p38"/>
          <p:cNvPicPr preferRelativeResize="0"/>
          <p:nvPr/>
        </p:nvPicPr>
        <p:blipFill>
          <a:blip r:embed="rId3">
            <a:alphaModFix/>
          </a:blip>
          <a:stretch>
            <a:fillRect/>
          </a:stretch>
        </p:blipFill>
        <p:spPr>
          <a:xfrm>
            <a:off x="1202163" y="1109200"/>
            <a:ext cx="6828576" cy="38410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39"/>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01" name="Google Shape;301;p39"/>
          <p:cNvSpPr txBox="1"/>
          <p:nvPr/>
        </p:nvSpPr>
        <p:spPr>
          <a:xfrm>
            <a:off x="437300" y="1073775"/>
            <a:ext cx="82890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a:t>
            </a:r>
            <a:r>
              <a:rPr b="1" lang="pt-BR" sz="1200">
                <a:solidFill>
                  <a:schemeClr val="dk1"/>
                </a:solidFill>
                <a:latin typeface="Poppins"/>
                <a:ea typeface="Poppins"/>
                <a:cs typeface="Poppins"/>
                <a:sym typeface="Poppins"/>
              </a:rPr>
              <a:t>Rede Neural Convolucional (RNN)</a:t>
            </a:r>
            <a:r>
              <a:rPr lang="pt-BR" sz="1200">
                <a:solidFill>
                  <a:schemeClr val="dk1"/>
                </a:solidFill>
                <a:latin typeface="Poppins Light"/>
                <a:ea typeface="Poppins Light"/>
                <a:cs typeface="Poppins Light"/>
                <a:sym typeface="Poppins Light"/>
              </a:rPr>
              <a:t> ou </a:t>
            </a:r>
            <a:r>
              <a:rPr b="1" lang="pt-BR" sz="1200">
                <a:solidFill>
                  <a:schemeClr val="dk1"/>
                </a:solidFill>
                <a:latin typeface="Poppins"/>
                <a:ea typeface="Poppins"/>
                <a:cs typeface="Poppins"/>
                <a:sym typeface="Poppins"/>
              </a:rPr>
              <a:t>Convolutional Neural Network (CNN)</a:t>
            </a:r>
            <a:r>
              <a:rPr lang="pt-BR" sz="1200">
                <a:solidFill>
                  <a:schemeClr val="dk1"/>
                </a:solidFill>
                <a:latin typeface="Poppins Light"/>
                <a:ea typeface="Poppins Light"/>
                <a:cs typeface="Poppins Light"/>
                <a:sym typeface="Poppins Light"/>
              </a:rPr>
              <a:t> é um tipo de modelo de aprendizado profundo projetado para processar e reconhecer padrões em dados de forma eficaz, especialmente em imagens. Sendo assim,  uma das principais arquiteturas de redes na área de visão computacional.</a:t>
            </a:r>
            <a:endParaRPr sz="1200">
              <a:solidFill>
                <a:schemeClr val="dk1"/>
              </a:solidFill>
              <a:latin typeface="Poppins Light"/>
              <a:ea typeface="Poppins Light"/>
              <a:cs typeface="Poppins Light"/>
              <a:sym typeface="Poppins Light"/>
            </a:endParaRPr>
          </a:p>
        </p:txBody>
      </p:sp>
      <p:sp>
        <p:nvSpPr>
          <p:cNvPr id="302" name="Google Shape;302;p39"/>
          <p:cNvSpPr txBox="1"/>
          <p:nvPr/>
        </p:nvSpPr>
        <p:spPr>
          <a:xfrm>
            <a:off x="437300" y="2422850"/>
            <a:ext cx="45399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t-BR" sz="1200">
                <a:solidFill>
                  <a:schemeClr val="dk1"/>
                </a:solidFill>
                <a:latin typeface="Poppins"/>
                <a:ea typeface="Poppins"/>
                <a:cs typeface="Poppins"/>
                <a:sym typeface="Poppins"/>
              </a:rPr>
              <a:t>Usado em : </a:t>
            </a:r>
            <a:endParaRPr b="1"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Classificação de Imagens</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Carros Autônomos</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Reconhecimento de Doenças de pele e nódulos</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Reconhecimento de </a:t>
            </a:r>
            <a:r>
              <a:rPr lang="pt-BR" sz="1200">
                <a:solidFill>
                  <a:schemeClr val="dk1"/>
                </a:solidFill>
                <a:latin typeface="Poppins Light"/>
                <a:ea typeface="Poppins Light"/>
                <a:cs typeface="Poppins Light"/>
                <a:sym typeface="Poppins Light"/>
              </a:rPr>
              <a:t>Dígitos</a:t>
            </a:r>
            <a:r>
              <a:rPr lang="pt-BR" sz="1200">
                <a:solidFill>
                  <a:schemeClr val="dk1"/>
                </a:solidFill>
                <a:latin typeface="Poppins Light"/>
                <a:ea typeface="Poppins Light"/>
                <a:cs typeface="Poppins Light"/>
                <a:sym typeface="Poppins Light"/>
              </a:rPr>
              <a:t> </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Detecção de Objetos</a:t>
            </a:r>
            <a:endParaRPr sz="1200">
              <a:solidFill>
                <a:schemeClr val="dk1"/>
              </a:solidFill>
              <a:latin typeface="Poppins Light"/>
              <a:ea typeface="Poppins Light"/>
              <a:cs typeface="Poppins Light"/>
              <a:sym typeface="Poppins Light"/>
            </a:endParaRPr>
          </a:p>
        </p:txBody>
      </p:sp>
      <p:pic>
        <p:nvPicPr>
          <p:cNvPr id="303" name="Google Shape;303;p39"/>
          <p:cNvPicPr preferRelativeResize="0"/>
          <p:nvPr/>
        </p:nvPicPr>
        <p:blipFill rotWithShape="1">
          <a:blip r:embed="rId3">
            <a:alphaModFix/>
          </a:blip>
          <a:srcRect b="25783" l="0" r="0" t="8677"/>
          <a:stretch/>
        </p:blipFill>
        <p:spPr>
          <a:xfrm>
            <a:off x="5122775" y="2496900"/>
            <a:ext cx="3419100" cy="1680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40"/>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10" name="Google Shape;310;p40"/>
          <p:cNvSpPr txBox="1"/>
          <p:nvPr>
            <p:ph type="ctrTitle"/>
          </p:nvPr>
        </p:nvSpPr>
        <p:spPr>
          <a:xfrm>
            <a:off x="437300" y="997625"/>
            <a:ext cx="8358300" cy="6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3000">
                <a:solidFill>
                  <a:srgbClr val="04165D"/>
                </a:solidFill>
                <a:latin typeface="Poppins Light"/>
                <a:ea typeface="Poppins Light"/>
                <a:cs typeface="Poppins Light"/>
                <a:sym typeface="Poppins Light"/>
              </a:rPr>
              <a:t>Formato e Componentes da Rede</a:t>
            </a:r>
            <a:endParaRPr sz="3000">
              <a:solidFill>
                <a:srgbClr val="04165D"/>
              </a:solidFill>
              <a:latin typeface="Poppins Light"/>
              <a:ea typeface="Poppins Light"/>
              <a:cs typeface="Poppins Light"/>
              <a:sym typeface="Poppins Light"/>
            </a:endParaRPr>
          </a:p>
        </p:txBody>
      </p:sp>
      <p:pic>
        <p:nvPicPr>
          <p:cNvPr id="311" name="Google Shape;311;p40"/>
          <p:cNvPicPr preferRelativeResize="0"/>
          <p:nvPr/>
        </p:nvPicPr>
        <p:blipFill>
          <a:blip r:embed="rId3">
            <a:alphaModFix/>
          </a:blip>
          <a:stretch>
            <a:fillRect/>
          </a:stretch>
        </p:blipFill>
        <p:spPr>
          <a:xfrm>
            <a:off x="311700" y="1829225"/>
            <a:ext cx="8382000" cy="2857500"/>
          </a:xfrm>
          <a:prstGeom prst="rect">
            <a:avLst/>
          </a:prstGeom>
          <a:noFill/>
          <a:ln>
            <a:noFill/>
          </a:ln>
        </p:spPr>
      </p:pic>
      <p:sp>
        <p:nvSpPr>
          <p:cNvPr id="312" name="Google Shape;312;p40"/>
          <p:cNvSpPr/>
          <p:nvPr/>
        </p:nvSpPr>
        <p:spPr>
          <a:xfrm>
            <a:off x="2601600" y="1888475"/>
            <a:ext cx="3127500" cy="27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41"/>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19" name="Google Shape;319;p41"/>
          <p:cNvSpPr txBox="1"/>
          <p:nvPr>
            <p:ph type="ctrTitle"/>
          </p:nvPr>
        </p:nvSpPr>
        <p:spPr>
          <a:xfrm>
            <a:off x="437300" y="997625"/>
            <a:ext cx="8358300" cy="6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3000">
                <a:solidFill>
                  <a:srgbClr val="04165D"/>
                </a:solidFill>
                <a:latin typeface="Poppins Light"/>
                <a:ea typeface="Poppins Light"/>
                <a:cs typeface="Poppins Light"/>
                <a:sym typeface="Poppins Light"/>
              </a:rPr>
              <a:t>Formato e Componentes da Rede</a:t>
            </a:r>
            <a:endParaRPr sz="3000">
              <a:solidFill>
                <a:srgbClr val="04165D"/>
              </a:solidFill>
              <a:latin typeface="Poppins Light"/>
              <a:ea typeface="Poppins Light"/>
              <a:cs typeface="Poppins Light"/>
              <a:sym typeface="Poppins Light"/>
            </a:endParaRPr>
          </a:p>
        </p:txBody>
      </p:sp>
      <p:sp>
        <p:nvSpPr>
          <p:cNvPr id="320" name="Google Shape;320;p41"/>
          <p:cNvSpPr txBox="1"/>
          <p:nvPr/>
        </p:nvSpPr>
        <p:spPr>
          <a:xfrm>
            <a:off x="447600" y="1676825"/>
            <a:ext cx="82488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Uma CNN é composta por componentes e operações básicas, que podem se repetir ao longo da rede.</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a:buAutoNum type="arabicPeriod"/>
            </a:pPr>
            <a:r>
              <a:rPr b="1" lang="pt-BR" sz="1200">
                <a:solidFill>
                  <a:schemeClr val="dk1"/>
                </a:solidFill>
                <a:latin typeface="Poppins"/>
                <a:ea typeface="Poppins"/>
                <a:cs typeface="Poppins"/>
                <a:sym typeface="Poppins"/>
              </a:rPr>
              <a:t>Convolução</a:t>
            </a:r>
            <a:endParaRPr b="1"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AutoNum type="arabicPeriod"/>
            </a:pPr>
            <a:r>
              <a:rPr b="1" lang="pt-BR" sz="1200">
                <a:solidFill>
                  <a:schemeClr val="dk1"/>
                </a:solidFill>
                <a:latin typeface="Poppins"/>
                <a:ea typeface="Poppins"/>
                <a:cs typeface="Poppins"/>
                <a:sym typeface="Poppins"/>
              </a:rPr>
              <a:t>Pooling</a:t>
            </a:r>
            <a:endParaRPr b="1"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AutoNum type="arabicPeriod"/>
            </a:pPr>
            <a:r>
              <a:rPr b="1" lang="pt-BR" sz="1200">
                <a:solidFill>
                  <a:schemeClr val="dk1"/>
                </a:solidFill>
                <a:latin typeface="Poppins"/>
                <a:ea typeface="Poppins"/>
                <a:cs typeface="Poppins"/>
                <a:sym typeface="Poppins"/>
              </a:rPr>
              <a:t>Flattening</a:t>
            </a:r>
            <a:endParaRPr b="1"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AutoNum type="arabicPeriod"/>
            </a:pPr>
            <a:r>
              <a:rPr b="1" lang="pt-BR" sz="1200">
                <a:solidFill>
                  <a:schemeClr val="dk1"/>
                </a:solidFill>
                <a:latin typeface="Poppins"/>
                <a:ea typeface="Poppins"/>
                <a:cs typeface="Poppins"/>
                <a:sym typeface="Poppins"/>
              </a:rPr>
              <a:t>Rede Neural Densa</a:t>
            </a:r>
            <a:endParaRPr b="1" sz="1200">
              <a:solidFill>
                <a:schemeClr val="dk1"/>
              </a:solidFill>
              <a:latin typeface="Poppins"/>
              <a:ea typeface="Poppins"/>
              <a:cs typeface="Poppins"/>
              <a:sym typeface="Poppins"/>
            </a:endParaRPr>
          </a:p>
        </p:txBody>
      </p:sp>
      <p:pic>
        <p:nvPicPr>
          <p:cNvPr id="321" name="Google Shape;321;p41"/>
          <p:cNvPicPr preferRelativeResize="0"/>
          <p:nvPr/>
        </p:nvPicPr>
        <p:blipFill>
          <a:blip r:embed="rId3">
            <a:alphaModFix/>
          </a:blip>
          <a:stretch>
            <a:fillRect/>
          </a:stretch>
        </p:blipFill>
        <p:spPr>
          <a:xfrm>
            <a:off x="2073288" y="3239625"/>
            <a:ext cx="4684676" cy="1597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p:nvPr/>
        </p:nvSpPr>
        <p:spPr>
          <a:xfrm>
            <a:off x="-17700" y="428000"/>
            <a:ext cx="9144000" cy="7854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5"/>
          <p:cNvSpPr txBox="1"/>
          <p:nvPr>
            <p:ph type="ctrTitle"/>
          </p:nvPr>
        </p:nvSpPr>
        <p:spPr>
          <a:xfrm>
            <a:off x="481475" y="481100"/>
            <a:ext cx="51855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chemeClr val="lt1"/>
                </a:solidFill>
                <a:latin typeface="Poppins Light"/>
                <a:ea typeface="Poppins Light"/>
                <a:cs typeface="Poppins Light"/>
                <a:sym typeface="Poppins Light"/>
              </a:rPr>
              <a:t>Rede Neural Biológica</a:t>
            </a:r>
            <a:endParaRPr sz="3000">
              <a:solidFill>
                <a:schemeClr val="lt1"/>
              </a:solidFill>
              <a:latin typeface="Poppins Light"/>
              <a:ea typeface="Poppins Light"/>
              <a:cs typeface="Poppins Light"/>
              <a:sym typeface="Poppins Light"/>
            </a:endParaRPr>
          </a:p>
        </p:txBody>
      </p:sp>
      <p:sp>
        <p:nvSpPr>
          <p:cNvPr id="83" name="Google Shape;83;p15"/>
          <p:cNvSpPr txBox="1"/>
          <p:nvPr>
            <p:ph type="ctrTitle"/>
          </p:nvPr>
        </p:nvSpPr>
        <p:spPr>
          <a:xfrm>
            <a:off x="523925" y="1285575"/>
            <a:ext cx="3784800" cy="1602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pt-BR" sz="1200">
                <a:latin typeface="Poppins Light"/>
                <a:ea typeface="Poppins Light"/>
                <a:cs typeface="Poppins Light"/>
                <a:sym typeface="Poppins Light"/>
              </a:rPr>
              <a:t>As redes neurais consistem em uma coleção de múltiplos neurônios, sendo que o neurônio possui componentes essenciais, tais como dendritos, corpo celular, axônio e sinapses. Os dendritos são responsáveis por receber informações e estímulos para os neurônios, o corpo celular processa essas entradas, resultando na produção de proteínas transportadas pelo axônio. Estas proteínas alcançam as sinapses, onde são responsáveis pela geração de neurotransmissores. Essas conexões são cruciais para o armazenamento de conhecimento.</a:t>
            </a:r>
            <a:endParaRPr sz="1200">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latin typeface="Poppins Light"/>
              <a:ea typeface="Poppins Light"/>
              <a:cs typeface="Poppins Light"/>
              <a:sym typeface="Poppins Light"/>
            </a:endParaRPr>
          </a:p>
        </p:txBody>
      </p:sp>
      <p:pic>
        <p:nvPicPr>
          <p:cNvPr id="84" name="Google Shape;84;p15"/>
          <p:cNvPicPr preferRelativeResize="0"/>
          <p:nvPr/>
        </p:nvPicPr>
        <p:blipFill>
          <a:blip r:embed="rId3">
            <a:alphaModFix/>
          </a:blip>
          <a:stretch>
            <a:fillRect/>
          </a:stretch>
        </p:blipFill>
        <p:spPr>
          <a:xfrm>
            <a:off x="4308725" y="1878675"/>
            <a:ext cx="4502176" cy="20090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42"/>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28" name="Google Shape;328;p42"/>
          <p:cNvSpPr txBox="1"/>
          <p:nvPr>
            <p:ph type="ctrTitle"/>
          </p:nvPr>
        </p:nvSpPr>
        <p:spPr>
          <a:xfrm>
            <a:off x="437300" y="1068725"/>
            <a:ext cx="7301100" cy="679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4165D"/>
              </a:buClr>
              <a:buSzPts val="3000"/>
              <a:buFont typeface="Poppins Light"/>
              <a:buAutoNum type="arabicPeriod"/>
            </a:pPr>
            <a:r>
              <a:rPr lang="pt-BR" sz="3000">
                <a:solidFill>
                  <a:srgbClr val="04165D"/>
                </a:solidFill>
                <a:latin typeface="Poppins Light"/>
                <a:ea typeface="Poppins Light"/>
                <a:cs typeface="Poppins Light"/>
                <a:sym typeface="Poppins Light"/>
              </a:rPr>
              <a:t>Convolução</a:t>
            </a:r>
            <a:endParaRPr sz="3000">
              <a:solidFill>
                <a:srgbClr val="04165D"/>
              </a:solidFill>
              <a:latin typeface="Poppins Light"/>
              <a:ea typeface="Poppins Light"/>
              <a:cs typeface="Poppins Light"/>
              <a:sym typeface="Poppins Light"/>
            </a:endParaRPr>
          </a:p>
        </p:txBody>
      </p:sp>
      <p:sp>
        <p:nvSpPr>
          <p:cNvPr id="329" name="Google Shape;329;p42"/>
          <p:cNvSpPr txBox="1"/>
          <p:nvPr/>
        </p:nvSpPr>
        <p:spPr>
          <a:xfrm>
            <a:off x="471950" y="1676825"/>
            <a:ext cx="82890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Esta operação consiste na aplicação de um kernel(filtro) para a extração de mapas de características das imagens. O kernel é uma matriz que quando multiplicado pela matriz que representa a imagem irá ressaltar as características que foram determinadas.</a:t>
            </a:r>
            <a:endParaRPr sz="1200">
              <a:solidFill>
                <a:schemeClr val="dk1"/>
              </a:solidFill>
              <a:latin typeface="Poppins Light"/>
              <a:ea typeface="Poppins Light"/>
              <a:cs typeface="Poppins Light"/>
              <a:sym typeface="Poppins Light"/>
            </a:endParaRPr>
          </a:p>
        </p:txBody>
      </p:sp>
      <p:pic>
        <p:nvPicPr>
          <p:cNvPr id="330" name="Google Shape;330;p42"/>
          <p:cNvPicPr preferRelativeResize="0"/>
          <p:nvPr/>
        </p:nvPicPr>
        <p:blipFill>
          <a:blip r:embed="rId3">
            <a:alphaModFix/>
          </a:blip>
          <a:stretch>
            <a:fillRect/>
          </a:stretch>
        </p:blipFill>
        <p:spPr>
          <a:xfrm>
            <a:off x="808595" y="2657100"/>
            <a:ext cx="4355483" cy="2238475"/>
          </a:xfrm>
          <a:prstGeom prst="rect">
            <a:avLst/>
          </a:prstGeom>
          <a:noFill/>
          <a:ln>
            <a:noFill/>
          </a:ln>
        </p:spPr>
      </p:pic>
      <p:pic>
        <p:nvPicPr>
          <p:cNvPr id="331" name="Google Shape;331;p42"/>
          <p:cNvPicPr preferRelativeResize="0"/>
          <p:nvPr/>
        </p:nvPicPr>
        <p:blipFill>
          <a:blip r:embed="rId4">
            <a:alphaModFix/>
          </a:blip>
          <a:stretch>
            <a:fillRect/>
          </a:stretch>
        </p:blipFill>
        <p:spPr>
          <a:xfrm>
            <a:off x="2995425" y="2657100"/>
            <a:ext cx="259600" cy="259600"/>
          </a:xfrm>
          <a:prstGeom prst="rect">
            <a:avLst/>
          </a:prstGeom>
          <a:noFill/>
          <a:ln>
            <a:noFill/>
          </a:ln>
        </p:spPr>
      </p:pic>
      <p:sp>
        <p:nvSpPr>
          <p:cNvPr id="332" name="Google Shape;332;p42"/>
          <p:cNvSpPr txBox="1"/>
          <p:nvPr/>
        </p:nvSpPr>
        <p:spPr>
          <a:xfrm>
            <a:off x="5308700" y="4301288"/>
            <a:ext cx="34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Poppins"/>
                <a:ea typeface="Poppins"/>
                <a:cs typeface="Poppins"/>
                <a:sym typeface="Poppins"/>
              </a:rPr>
              <a:t>https://setosa.io/ev/image-kernels/</a:t>
            </a:r>
            <a:endParaRPr>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p43"/>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39" name="Google Shape;339;p43"/>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4165D"/>
              </a:buClr>
              <a:buSzPts val="3000"/>
              <a:buFont typeface="Poppins Light"/>
              <a:buAutoNum type="arabicPeriod"/>
            </a:pPr>
            <a:r>
              <a:rPr lang="pt-BR" sz="3000">
                <a:solidFill>
                  <a:srgbClr val="04165D"/>
                </a:solidFill>
                <a:latin typeface="Poppins Light"/>
                <a:ea typeface="Poppins Light"/>
                <a:cs typeface="Poppins Light"/>
                <a:sym typeface="Poppins Light"/>
              </a:rPr>
              <a:t>Convolução - Mapa de Características</a:t>
            </a:r>
            <a:endParaRPr sz="3000">
              <a:solidFill>
                <a:srgbClr val="04165D"/>
              </a:solidFill>
              <a:latin typeface="Poppins Light"/>
              <a:ea typeface="Poppins Light"/>
              <a:cs typeface="Poppins Light"/>
              <a:sym typeface="Poppins Light"/>
            </a:endParaRPr>
          </a:p>
        </p:txBody>
      </p:sp>
      <p:sp>
        <p:nvSpPr>
          <p:cNvPr id="340" name="Google Shape;340;p43"/>
          <p:cNvSpPr txBox="1"/>
          <p:nvPr/>
        </p:nvSpPr>
        <p:spPr>
          <a:xfrm>
            <a:off x="437300" y="1747925"/>
            <a:ext cx="42906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Quando for aplicado kernel na matriz, será gerada uma nova matriz, chamada Mapa de características. Dessa forma, cada célula da nova matriz corresponde à soma da multiplicação da matriz original pelo filtro.</a:t>
            </a:r>
            <a:endParaRPr sz="1200">
              <a:solidFill>
                <a:schemeClr val="dk1"/>
              </a:solidFill>
              <a:latin typeface="Poppins Light"/>
              <a:ea typeface="Poppins Light"/>
              <a:cs typeface="Poppins Light"/>
              <a:sym typeface="Poppins Light"/>
            </a:endParaRPr>
          </a:p>
        </p:txBody>
      </p:sp>
      <p:pic>
        <p:nvPicPr>
          <p:cNvPr id="341" name="Google Shape;341;p43"/>
          <p:cNvPicPr preferRelativeResize="0"/>
          <p:nvPr/>
        </p:nvPicPr>
        <p:blipFill>
          <a:blip r:embed="rId3">
            <a:alphaModFix/>
          </a:blip>
          <a:stretch>
            <a:fillRect/>
          </a:stretch>
        </p:blipFill>
        <p:spPr>
          <a:xfrm>
            <a:off x="5153349" y="1676825"/>
            <a:ext cx="3169500" cy="1265975"/>
          </a:xfrm>
          <a:prstGeom prst="rect">
            <a:avLst/>
          </a:prstGeom>
          <a:noFill/>
          <a:ln>
            <a:noFill/>
          </a:ln>
        </p:spPr>
      </p:pic>
      <p:sp>
        <p:nvSpPr>
          <p:cNvPr id="342" name="Google Shape;342;p43"/>
          <p:cNvSpPr txBox="1"/>
          <p:nvPr/>
        </p:nvSpPr>
        <p:spPr>
          <a:xfrm>
            <a:off x="471950" y="3396000"/>
            <a:ext cx="40827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Após a operação de </a:t>
            </a:r>
            <a:r>
              <a:rPr b="1" lang="pt-BR" sz="1200">
                <a:solidFill>
                  <a:schemeClr val="dk1"/>
                </a:solidFill>
                <a:latin typeface="Poppins"/>
                <a:ea typeface="Poppins"/>
                <a:cs typeface="Poppins"/>
                <a:sym typeface="Poppins"/>
              </a:rPr>
              <a:t>Convolução, </a:t>
            </a:r>
            <a:r>
              <a:rPr lang="pt-BR" sz="1200">
                <a:solidFill>
                  <a:schemeClr val="dk1"/>
                </a:solidFill>
                <a:latin typeface="Poppins Light"/>
                <a:ea typeface="Poppins Light"/>
                <a:cs typeface="Poppins Light"/>
                <a:sym typeface="Poppins Light"/>
              </a:rPr>
              <a:t>a imagem fica menor para os processamentos </a:t>
            </a:r>
            <a:r>
              <a:rPr lang="pt-BR" sz="1200">
                <a:solidFill>
                  <a:schemeClr val="dk1"/>
                </a:solidFill>
                <a:latin typeface="Poppins Light"/>
                <a:ea typeface="Poppins Light"/>
                <a:cs typeface="Poppins Light"/>
                <a:sym typeface="Poppins Light"/>
              </a:rPr>
              <a:t>posteriores</a:t>
            </a:r>
            <a:r>
              <a:rPr lang="pt-BR" sz="1200">
                <a:solidFill>
                  <a:schemeClr val="dk1"/>
                </a:solidFill>
                <a:latin typeface="Poppins Light"/>
                <a:ea typeface="Poppins Light"/>
                <a:cs typeface="Poppins Light"/>
                <a:sym typeface="Poppins Light"/>
              </a:rPr>
              <a:t>, porém os mapas de características (olho, boca, nariz) são aprendidos.  Porém essa camada é composta por diferentes kernels de convolução.</a:t>
            </a:r>
            <a:endParaRPr sz="1200">
              <a:solidFill>
                <a:schemeClr val="dk1"/>
              </a:solidFill>
              <a:latin typeface="Poppins Light"/>
              <a:ea typeface="Poppins Light"/>
              <a:cs typeface="Poppins Light"/>
              <a:sym typeface="Poppins Light"/>
            </a:endParaRPr>
          </a:p>
        </p:txBody>
      </p:sp>
      <p:pic>
        <p:nvPicPr>
          <p:cNvPr id="343" name="Google Shape;343;p43"/>
          <p:cNvPicPr preferRelativeResize="0"/>
          <p:nvPr/>
        </p:nvPicPr>
        <p:blipFill>
          <a:blip r:embed="rId4">
            <a:alphaModFix/>
          </a:blip>
          <a:stretch>
            <a:fillRect/>
          </a:stretch>
        </p:blipFill>
        <p:spPr>
          <a:xfrm>
            <a:off x="4802222" y="3154322"/>
            <a:ext cx="3871749" cy="1839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44"/>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50" name="Google Shape;350;p44"/>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4165D"/>
              </a:buClr>
              <a:buSzPts val="3000"/>
              <a:buFont typeface="Poppins Light"/>
              <a:buAutoNum type="arabicPeriod"/>
            </a:pPr>
            <a:r>
              <a:rPr lang="pt-BR" sz="3000">
                <a:solidFill>
                  <a:srgbClr val="04165D"/>
                </a:solidFill>
                <a:latin typeface="Poppins Light"/>
                <a:ea typeface="Poppins Light"/>
                <a:cs typeface="Poppins Light"/>
                <a:sym typeface="Poppins Light"/>
              </a:rPr>
              <a:t>Convolução - Função de ativação</a:t>
            </a:r>
            <a:endParaRPr sz="3000">
              <a:solidFill>
                <a:srgbClr val="04165D"/>
              </a:solidFill>
              <a:latin typeface="Poppins Light"/>
              <a:ea typeface="Poppins Light"/>
              <a:cs typeface="Poppins Light"/>
              <a:sym typeface="Poppins Light"/>
            </a:endParaRPr>
          </a:p>
        </p:txBody>
      </p:sp>
      <p:sp>
        <p:nvSpPr>
          <p:cNvPr id="351" name="Google Shape;351;p44"/>
          <p:cNvSpPr txBox="1"/>
          <p:nvPr/>
        </p:nvSpPr>
        <p:spPr>
          <a:xfrm>
            <a:off x="437300" y="1747925"/>
            <a:ext cx="82890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Logo após a obtenção dos mapas de características, normalmente aplica-se a função RELU, função essa que zera os valores negativos. Dessa forma, </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y = max(0, x)</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Objetivo é ressaltar ainda mais os padrões.</a:t>
            </a:r>
            <a:endParaRPr sz="1200">
              <a:solidFill>
                <a:schemeClr val="dk1"/>
              </a:solidFill>
              <a:latin typeface="Poppins Light"/>
              <a:ea typeface="Poppins Light"/>
              <a:cs typeface="Poppins Light"/>
              <a:sym typeface="Poppins Light"/>
            </a:endParaRPr>
          </a:p>
        </p:txBody>
      </p:sp>
      <p:pic>
        <p:nvPicPr>
          <p:cNvPr id="352" name="Google Shape;352;p44"/>
          <p:cNvPicPr preferRelativeResize="0"/>
          <p:nvPr/>
        </p:nvPicPr>
        <p:blipFill>
          <a:blip r:embed="rId3">
            <a:alphaModFix/>
          </a:blip>
          <a:stretch>
            <a:fillRect/>
          </a:stretch>
        </p:blipFill>
        <p:spPr>
          <a:xfrm>
            <a:off x="2137050" y="3115125"/>
            <a:ext cx="4958792" cy="1890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45"/>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59" name="Google Shape;359;p45"/>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2.  Pooling</a:t>
            </a:r>
            <a:endParaRPr sz="3000">
              <a:solidFill>
                <a:srgbClr val="04165D"/>
              </a:solidFill>
              <a:latin typeface="Poppins Light"/>
              <a:ea typeface="Poppins Light"/>
              <a:cs typeface="Poppins Light"/>
              <a:sym typeface="Poppins Light"/>
            </a:endParaRPr>
          </a:p>
        </p:txBody>
      </p:sp>
      <p:sp>
        <p:nvSpPr>
          <p:cNvPr id="360" name="Google Shape;360;p45"/>
          <p:cNvSpPr txBox="1"/>
          <p:nvPr/>
        </p:nvSpPr>
        <p:spPr>
          <a:xfrm>
            <a:off x="437300" y="1747925"/>
            <a:ext cx="82890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As camadas de Pooling são comumente aplicadas logo após as camadas convolucionais. Elas têm como função simplificar as informações provenientes da saída das camadas convolucionais. Uma camada de pooling recebe as saídas do mapa de características da camada convolucional e produz um mapa de características condensado</a:t>
            </a:r>
            <a:endParaRPr sz="1200">
              <a:solidFill>
                <a:schemeClr val="dk1"/>
              </a:solidFill>
              <a:latin typeface="Poppins Light"/>
              <a:ea typeface="Poppins Light"/>
              <a:cs typeface="Poppins Light"/>
              <a:sym typeface="Poppins Light"/>
            </a:endParaRPr>
          </a:p>
        </p:txBody>
      </p:sp>
      <p:sp>
        <p:nvSpPr>
          <p:cNvPr id="361" name="Google Shape;361;p45"/>
          <p:cNvSpPr txBox="1"/>
          <p:nvPr/>
        </p:nvSpPr>
        <p:spPr>
          <a:xfrm>
            <a:off x="437300" y="2948525"/>
            <a:ext cx="39414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No pooling, é utilizado uma janela que irá se mover ao longo da matriz de características realizando uma operação sobre os valores contidos na janela.</a:t>
            </a:r>
            <a:endParaRPr sz="1200">
              <a:solidFill>
                <a:schemeClr val="dk1"/>
              </a:solidFill>
              <a:latin typeface="Poppins Light"/>
              <a:ea typeface="Poppins Light"/>
              <a:cs typeface="Poppins Light"/>
              <a:sym typeface="Poppins Light"/>
            </a:endParaRPr>
          </a:p>
        </p:txBody>
      </p:sp>
      <p:pic>
        <p:nvPicPr>
          <p:cNvPr id="362" name="Google Shape;362;p45"/>
          <p:cNvPicPr preferRelativeResize="0"/>
          <p:nvPr/>
        </p:nvPicPr>
        <p:blipFill>
          <a:blip r:embed="rId3">
            <a:alphaModFix/>
          </a:blip>
          <a:stretch>
            <a:fillRect/>
          </a:stretch>
        </p:blipFill>
        <p:spPr>
          <a:xfrm>
            <a:off x="4525763" y="2671325"/>
            <a:ext cx="4200525" cy="2247900"/>
          </a:xfrm>
          <a:prstGeom prst="rect">
            <a:avLst/>
          </a:prstGeom>
          <a:noFill/>
          <a:ln>
            <a:noFill/>
          </a:ln>
        </p:spPr>
      </p:pic>
      <p:sp>
        <p:nvSpPr>
          <p:cNvPr id="363" name="Google Shape;363;p45"/>
          <p:cNvSpPr txBox="1"/>
          <p:nvPr/>
        </p:nvSpPr>
        <p:spPr>
          <a:xfrm>
            <a:off x="584375" y="4295100"/>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Max Pooling (padding, stride)</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Maior valor da janela</a:t>
            </a:r>
            <a:endParaRPr sz="1200">
              <a:solidFill>
                <a:schemeClr val="dk1"/>
              </a:solidFill>
              <a:latin typeface="Poppins Light"/>
              <a:ea typeface="Poppins Light"/>
              <a:cs typeface="Poppins Light"/>
              <a:sym typeface="Poppin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46"/>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70" name="Google Shape;370;p46"/>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3</a:t>
            </a:r>
            <a:r>
              <a:rPr lang="pt-BR" sz="3000">
                <a:solidFill>
                  <a:srgbClr val="04165D"/>
                </a:solidFill>
                <a:latin typeface="Poppins Light"/>
                <a:ea typeface="Poppins Light"/>
                <a:cs typeface="Poppins Light"/>
                <a:sym typeface="Poppins Light"/>
              </a:rPr>
              <a:t>.  Flattening</a:t>
            </a:r>
            <a:endParaRPr sz="3000">
              <a:solidFill>
                <a:srgbClr val="04165D"/>
              </a:solidFill>
              <a:latin typeface="Poppins Light"/>
              <a:ea typeface="Poppins Light"/>
              <a:cs typeface="Poppins Light"/>
              <a:sym typeface="Poppins Light"/>
            </a:endParaRPr>
          </a:p>
        </p:txBody>
      </p:sp>
      <p:sp>
        <p:nvSpPr>
          <p:cNvPr id="371" name="Google Shape;371;p46"/>
          <p:cNvSpPr txBox="1"/>
          <p:nvPr/>
        </p:nvSpPr>
        <p:spPr>
          <a:xfrm>
            <a:off x="437300" y="1747925"/>
            <a:ext cx="82890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etapa de Flattening transforma a matriz gerada pelo pooling em em vetor, passo esse, necessário para posteriormente ser aplicado a uma rede neural densa.</a:t>
            </a:r>
            <a:endParaRPr sz="1200">
              <a:solidFill>
                <a:schemeClr val="dk1"/>
              </a:solidFill>
              <a:latin typeface="Poppins Light"/>
              <a:ea typeface="Poppins Light"/>
              <a:cs typeface="Poppins Light"/>
              <a:sym typeface="Poppins Light"/>
            </a:endParaRPr>
          </a:p>
        </p:txBody>
      </p:sp>
      <p:pic>
        <p:nvPicPr>
          <p:cNvPr id="372" name="Google Shape;372;p46"/>
          <p:cNvPicPr preferRelativeResize="0"/>
          <p:nvPr/>
        </p:nvPicPr>
        <p:blipFill>
          <a:blip r:embed="rId3">
            <a:alphaModFix/>
          </a:blip>
          <a:stretch>
            <a:fillRect/>
          </a:stretch>
        </p:blipFill>
        <p:spPr>
          <a:xfrm>
            <a:off x="2025350" y="2571750"/>
            <a:ext cx="5112903" cy="2444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7"/>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47"/>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79" name="Google Shape;379;p47"/>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3.  Rede Neural densa</a:t>
            </a:r>
            <a:endParaRPr sz="3000">
              <a:solidFill>
                <a:srgbClr val="04165D"/>
              </a:solidFill>
              <a:latin typeface="Poppins Light"/>
              <a:ea typeface="Poppins Light"/>
              <a:cs typeface="Poppins Light"/>
              <a:sym typeface="Poppins Light"/>
            </a:endParaRPr>
          </a:p>
        </p:txBody>
      </p:sp>
      <p:sp>
        <p:nvSpPr>
          <p:cNvPr id="380" name="Google Shape;380;p47"/>
          <p:cNvSpPr txBox="1"/>
          <p:nvPr/>
        </p:nvSpPr>
        <p:spPr>
          <a:xfrm>
            <a:off x="437300" y="1747925"/>
            <a:ext cx="82890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Após o processo de Flattening, o vetor gerado serve de entrada para uma rede neural densa trabalhar. Aqui é </a:t>
            </a:r>
            <a:r>
              <a:rPr lang="pt-BR" sz="1200">
                <a:solidFill>
                  <a:schemeClr val="dk1"/>
                </a:solidFill>
                <a:latin typeface="Poppins Light"/>
                <a:ea typeface="Poppins Light"/>
                <a:cs typeface="Poppins Light"/>
                <a:sym typeface="Poppins Light"/>
              </a:rPr>
              <a:t>possível</a:t>
            </a:r>
            <a:r>
              <a:rPr lang="pt-BR" sz="1200">
                <a:solidFill>
                  <a:schemeClr val="dk1"/>
                </a:solidFill>
                <a:latin typeface="Poppins Light"/>
                <a:ea typeface="Poppins Light"/>
                <a:cs typeface="Poppins Light"/>
                <a:sym typeface="Poppins Light"/>
              </a:rPr>
              <a:t> enxergar a mesma estrutura de uma rede MLP e seus </a:t>
            </a:r>
            <a:r>
              <a:rPr lang="pt-BR" sz="1200">
                <a:solidFill>
                  <a:schemeClr val="dk1"/>
                </a:solidFill>
                <a:latin typeface="Poppins Light"/>
                <a:ea typeface="Poppins Light"/>
                <a:cs typeface="Poppins Light"/>
                <a:sym typeface="Poppins Light"/>
              </a:rPr>
              <a:t>fundamentos</a:t>
            </a:r>
            <a:r>
              <a:rPr lang="pt-BR" sz="1200">
                <a:solidFill>
                  <a:schemeClr val="dk1"/>
                </a:solidFill>
                <a:latin typeface="Poppins Light"/>
                <a:ea typeface="Poppins Light"/>
                <a:cs typeface="Poppins Light"/>
                <a:sym typeface="Poppins Light"/>
              </a:rPr>
              <a:t>.</a:t>
            </a:r>
            <a:endParaRPr sz="1200">
              <a:solidFill>
                <a:schemeClr val="dk1"/>
              </a:solidFill>
              <a:latin typeface="Poppins Light"/>
              <a:ea typeface="Poppins Light"/>
              <a:cs typeface="Poppins Light"/>
              <a:sym typeface="Poppins Light"/>
            </a:endParaRPr>
          </a:p>
        </p:txBody>
      </p:sp>
      <p:pic>
        <p:nvPicPr>
          <p:cNvPr id="381" name="Google Shape;381;p47"/>
          <p:cNvPicPr preferRelativeResize="0"/>
          <p:nvPr/>
        </p:nvPicPr>
        <p:blipFill>
          <a:blip r:embed="rId3">
            <a:alphaModFix/>
          </a:blip>
          <a:stretch>
            <a:fillRect/>
          </a:stretch>
        </p:blipFill>
        <p:spPr>
          <a:xfrm>
            <a:off x="2332075" y="2571750"/>
            <a:ext cx="4568739" cy="2444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48"/>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88" name="Google Shape;388;p48"/>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900">
                <a:solidFill>
                  <a:srgbClr val="04165D"/>
                </a:solidFill>
                <a:latin typeface="Poppins Light"/>
                <a:ea typeface="Poppins Light"/>
                <a:cs typeface="Poppins Light"/>
                <a:sym typeface="Poppins Light"/>
              </a:rPr>
              <a:t>Diferença entre MLP e Redes Convolucionais</a:t>
            </a:r>
            <a:endParaRPr sz="2900">
              <a:solidFill>
                <a:srgbClr val="04165D"/>
              </a:solidFill>
              <a:latin typeface="Poppins Light"/>
              <a:ea typeface="Poppins Light"/>
              <a:cs typeface="Poppins Light"/>
              <a:sym typeface="Poppins Light"/>
            </a:endParaRPr>
          </a:p>
        </p:txBody>
      </p:sp>
      <p:sp>
        <p:nvSpPr>
          <p:cNvPr id="389" name="Google Shape;389;p48"/>
          <p:cNvSpPr txBox="1"/>
          <p:nvPr/>
        </p:nvSpPr>
        <p:spPr>
          <a:xfrm>
            <a:off x="437300" y="1747925"/>
            <a:ext cx="82890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Enquanto as CNNs são altamente especializadas em processar dados com estrutura espacial, como imagens, as MLPs são redes neurais mais genéricas, sem levar em conta a estrutura dos dados de entrada. A escolha entre uma ou outra depende da natureza dos dados e da tarefa específica que se deseja realizar.</a:t>
            </a:r>
            <a:endParaRPr sz="1200">
              <a:solidFill>
                <a:schemeClr val="dk1"/>
              </a:solidFill>
              <a:latin typeface="Poppins Light"/>
              <a:ea typeface="Poppins Light"/>
              <a:cs typeface="Poppins Light"/>
              <a:sym typeface="Poppins Light"/>
            </a:endParaRPr>
          </a:p>
        </p:txBody>
      </p:sp>
      <p:pic>
        <p:nvPicPr>
          <p:cNvPr id="390" name="Google Shape;390;p48"/>
          <p:cNvPicPr preferRelativeResize="0"/>
          <p:nvPr/>
        </p:nvPicPr>
        <p:blipFill>
          <a:blip r:embed="rId3">
            <a:alphaModFix/>
          </a:blip>
          <a:stretch>
            <a:fillRect/>
          </a:stretch>
        </p:blipFill>
        <p:spPr>
          <a:xfrm>
            <a:off x="2691900" y="2948525"/>
            <a:ext cx="3849100" cy="21267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49"/>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397" name="Google Shape;397;p49"/>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900">
                <a:solidFill>
                  <a:srgbClr val="04165D"/>
                </a:solidFill>
                <a:latin typeface="Poppins Light"/>
                <a:ea typeface="Poppins Light"/>
                <a:cs typeface="Poppins Light"/>
                <a:sym typeface="Poppins Light"/>
              </a:rPr>
              <a:t>Exemplos práticos - Datasets</a:t>
            </a:r>
            <a:endParaRPr sz="2900">
              <a:solidFill>
                <a:srgbClr val="04165D"/>
              </a:solidFill>
              <a:latin typeface="Poppins Light"/>
              <a:ea typeface="Poppins Light"/>
              <a:cs typeface="Poppins Light"/>
              <a:sym typeface="Poppins Light"/>
            </a:endParaRPr>
          </a:p>
        </p:txBody>
      </p:sp>
      <p:pic>
        <p:nvPicPr>
          <p:cNvPr id="398" name="Google Shape;398;p49"/>
          <p:cNvPicPr preferRelativeResize="0"/>
          <p:nvPr/>
        </p:nvPicPr>
        <p:blipFill>
          <a:blip r:embed="rId3">
            <a:alphaModFix/>
          </a:blip>
          <a:stretch>
            <a:fillRect/>
          </a:stretch>
        </p:blipFill>
        <p:spPr>
          <a:xfrm>
            <a:off x="981050" y="2554200"/>
            <a:ext cx="2958301" cy="2283875"/>
          </a:xfrm>
          <a:prstGeom prst="rect">
            <a:avLst/>
          </a:prstGeom>
          <a:noFill/>
          <a:ln>
            <a:noFill/>
          </a:ln>
        </p:spPr>
      </p:pic>
      <p:sp>
        <p:nvSpPr>
          <p:cNvPr id="399" name="Google Shape;399;p49"/>
          <p:cNvSpPr txBox="1"/>
          <p:nvPr/>
        </p:nvSpPr>
        <p:spPr>
          <a:xfrm>
            <a:off x="489500" y="1819025"/>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CIFAR10</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4"/>
              </a:rPr>
              <a:t>Clique aqui</a:t>
            </a:r>
            <a:endParaRPr b="1" sz="1200">
              <a:solidFill>
                <a:schemeClr val="dk1"/>
              </a:solidFill>
              <a:latin typeface="Poppins"/>
              <a:ea typeface="Poppins"/>
              <a:cs typeface="Poppins"/>
              <a:sym typeface="Poppins"/>
            </a:endParaRPr>
          </a:p>
        </p:txBody>
      </p:sp>
      <p:sp>
        <p:nvSpPr>
          <p:cNvPr id="400" name="Google Shape;400;p49"/>
          <p:cNvSpPr txBox="1"/>
          <p:nvPr/>
        </p:nvSpPr>
        <p:spPr>
          <a:xfrm>
            <a:off x="4713100" y="1819025"/>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Cats and Dogs</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5"/>
              </a:rPr>
              <a:t>Clique aqui</a:t>
            </a:r>
            <a:endParaRPr b="1" sz="1200">
              <a:solidFill>
                <a:schemeClr val="dk1"/>
              </a:solidFill>
              <a:latin typeface="Poppins"/>
              <a:ea typeface="Poppins"/>
              <a:cs typeface="Poppins"/>
              <a:sym typeface="Poppins"/>
            </a:endParaRPr>
          </a:p>
        </p:txBody>
      </p:sp>
      <p:pic>
        <p:nvPicPr>
          <p:cNvPr id="401" name="Google Shape;401;p49"/>
          <p:cNvPicPr preferRelativeResize="0"/>
          <p:nvPr/>
        </p:nvPicPr>
        <p:blipFill>
          <a:blip r:embed="rId6">
            <a:alphaModFix/>
          </a:blip>
          <a:stretch>
            <a:fillRect/>
          </a:stretch>
        </p:blipFill>
        <p:spPr>
          <a:xfrm>
            <a:off x="5360038" y="2536625"/>
            <a:ext cx="2647531" cy="2373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txBox="1"/>
          <p:nvPr>
            <p:ph type="ctrTitle"/>
          </p:nvPr>
        </p:nvSpPr>
        <p:spPr>
          <a:xfrm>
            <a:off x="272125" y="285750"/>
            <a:ext cx="1905000" cy="43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pt-BR" sz="2000">
                <a:latin typeface="Poppins Light"/>
                <a:ea typeface="Poppins Light"/>
                <a:cs typeface="Poppins Light"/>
                <a:sym typeface="Poppins Light"/>
              </a:rPr>
              <a:t>Referências</a:t>
            </a:r>
            <a:endParaRPr sz="2000">
              <a:latin typeface="Poppins Light"/>
              <a:ea typeface="Poppins Light"/>
              <a:cs typeface="Poppins Light"/>
              <a:sym typeface="Poppins Light"/>
            </a:endParaRPr>
          </a:p>
        </p:txBody>
      </p:sp>
      <p:sp>
        <p:nvSpPr>
          <p:cNvPr id="407" name="Google Shape;407;p50"/>
          <p:cNvSpPr txBox="1"/>
          <p:nvPr>
            <p:ph type="ctrTitle"/>
          </p:nvPr>
        </p:nvSpPr>
        <p:spPr>
          <a:xfrm>
            <a:off x="410925" y="894000"/>
            <a:ext cx="8222700" cy="3832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pt-BR" sz="1300">
                <a:latin typeface="Poppins Light"/>
                <a:ea typeface="Poppins Light"/>
                <a:cs typeface="Poppins Light"/>
                <a:sym typeface="Poppins Light"/>
              </a:rPr>
              <a:t>Inteligência computacional. SBIC, 2022. Disponível em: </a:t>
            </a:r>
            <a:r>
              <a:rPr lang="pt-BR" sz="1300" u="sng">
                <a:solidFill>
                  <a:schemeClr val="hlink"/>
                </a:solidFill>
                <a:latin typeface="Poppins Light"/>
                <a:ea typeface="Poppins Light"/>
                <a:cs typeface="Poppins Light"/>
                <a:sym typeface="Poppins Light"/>
                <a:hlinkClick r:id="rId3"/>
              </a:rPr>
              <a:t>https://sbic.org.br/inteligencia-computacional/</a:t>
            </a:r>
            <a:r>
              <a:rPr lang="pt-BR" sz="1300">
                <a:latin typeface="Poppins Light"/>
                <a:ea typeface="Poppins Light"/>
                <a:cs typeface="Poppins Light"/>
                <a:sym typeface="Poppins Light"/>
              </a:rPr>
              <a:t>. Acesso em: 20/10/2022.</a:t>
            </a:r>
            <a:endParaRPr sz="1300">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t/>
            </a:r>
            <a:endParaRPr sz="1300">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rPr lang="pt-BR" sz="1300">
                <a:latin typeface="Poppins Light"/>
                <a:ea typeface="Poppins Light"/>
                <a:cs typeface="Poppins Light"/>
                <a:sym typeface="Poppins Light"/>
              </a:rPr>
              <a:t>A. C. P. F. de Carvalho. Título: Redes Neurais Artificiais. Disponível em: </a:t>
            </a:r>
            <a:r>
              <a:rPr lang="pt-BR" sz="1300" u="sng">
                <a:solidFill>
                  <a:schemeClr val="hlink"/>
                </a:solidFill>
                <a:latin typeface="Poppins Light"/>
                <a:ea typeface="Poppins Light"/>
                <a:cs typeface="Poppins Light"/>
                <a:sym typeface="Poppins Light"/>
                <a:hlinkClick r:id="rId4"/>
              </a:rPr>
              <a:t>https://sites.icmc.usp.br/andre/research/neural/</a:t>
            </a:r>
            <a:r>
              <a:rPr lang="pt-BR" sz="1300">
                <a:latin typeface="Poppins Light"/>
                <a:ea typeface="Poppins Light"/>
                <a:cs typeface="Poppins Light"/>
                <a:sym typeface="Poppins Light"/>
              </a:rPr>
              <a:t>. Acesso em: 20/10/2022.</a:t>
            </a:r>
            <a:endParaRPr sz="1300">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t/>
            </a:r>
            <a:endParaRPr sz="1300">
              <a:latin typeface="Poppins Light"/>
              <a:ea typeface="Poppins Light"/>
              <a:cs typeface="Poppins Light"/>
              <a:sym typeface="Poppins Light"/>
            </a:endParaRPr>
          </a:p>
          <a:p>
            <a:pPr indent="0" lvl="0" marL="0" rtl="0" algn="l">
              <a:lnSpc>
                <a:spcPct val="150000"/>
              </a:lnSpc>
              <a:spcBef>
                <a:spcPts val="0"/>
              </a:spcBef>
              <a:spcAft>
                <a:spcPts val="0"/>
              </a:spcAft>
              <a:buClr>
                <a:schemeClr val="dk1"/>
              </a:buClr>
              <a:buSzPts val="1100"/>
              <a:buFont typeface="Arial"/>
              <a:buNone/>
            </a:pPr>
            <a:r>
              <a:rPr lang="pt-BR" sz="1300">
                <a:latin typeface="Poppins Light"/>
                <a:ea typeface="Poppins Light"/>
                <a:cs typeface="Poppins Light"/>
                <a:sym typeface="Poppins Light"/>
              </a:rPr>
              <a:t>Rodrigues, Victor. Título: Métricas de Avaliação: acurácia, precisão, recall… quais as diferenças?. Disponível em: </a:t>
            </a:r>
            <a:r>
              <a:rPr lang="pt-BR" sz="1300" u="sng">
                <a:solidFill>
                  <a:schemeClr val="hlink"/>
                </a:solidFill>
                <a:latin typeface="Poppins Light"/>
                <a:ea typeface="Poppins Light"/>
                <a:cs typeface="Poppins Light"/>
                <a:sym typeface="Poppins Light"/>
                <a:hlinkClick r:id="rId5"/>
              </a:rPr>
              <a:t>https://vitorborbarodrigues.medium.com/m%C3%A9tricas-de-avalia%C3%A7%C3%A3o-acur%C3%A1cia-precis%C3%A3o-recall-quais-as-diferen%C3%A7as-c8f05e0a513c</a:t>
            </a:r>
            <a:r>
              <a:rPr lang="pt-BR" sz="1300">
                <a:latin typeface="Poppins Light"/>
                <a:ea typeface="Poppins Light"/>
                <a:cs typeface="Poppins Light"/>
                <a:sym typeface="Poppins Light"/>
              </a:rPr>
              <a:t>. Acesso em: 20/10/2022.</a:t>
            </a:r>
            <a:endParaRPr sz="1300">
              <a:latin typeface="Poppins Light"/>
              <a:ea typeface="Poppins Light"/>
              <a:cs typeface="Poppins Light"/>
              <a:sym typeface="Poppins Light"/>
            </a:endParaRPr>
          </a:p>
          <a:p>
            <a:pPr indent="0" lvl="0" marL="0" rtl="0" algn="l">
              <a:lnSpc>
                <a:spcPct val="150000"/>
              </a:lnSpc>
              <a:spcBef>
                <a:spcPts val="0"/>
              </a:spcBef>
              <a:spcAft>
                <a:spcPts val="0"/>
              </a:spcAft>
              <a:buSzPts val="990"/>
              <a:buNone/>
            </a:pPr>
            <a:r>
              <a:t/>
            </a:r>
            <a:endParaRPr sz="1200">
              <a:latin typeface="Poppins Light"/>
              <a:ea typeface="Poppins Light"/>
              <a:cs typeface="Poppins Light"/>
              <a:sym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p:nvPr/>
        </p:nvSpPr>
        <p:spPr>
          <a:xfrm>
            <a:off x="-17700" y="428000"/>
            <a:ext cx="9144000" cy="785400"/>
          </a:xfrm>
          <a:prstGeom prst="rect">
            <a:avLst/>
          </a:prstGeom>
          <a:solidFill>
            <a:srgbClr val="041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ctrTitle"/>
          </p:nvPr>
        </p:nvSpPr>
        <p:spPr>
          <a:xfrm>
            <a:off x="481475" y="481100"/>
            <a:ext cx="84525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chemeClr val="lt1"/>
                </a:solidFill>
                <a:latin typeface="Poppins Light"/>
                <a:ea typeface="Poppins Light"/>
                <a:cs typeface="Poppins Light"/>
                <a:sym typeface="Poppins Light"/>
              </a:rPr>
              <a:t>Breve História das Redes Neurais Artificiais</a:t>
            </a:r>
            <a:endParaRPr sz="3000">
              <a:solidFill>
                <a:schemeClr val="lt1"/>
              </a:solidFill>
              <a:latin typeface="Poppins Light"/>
              <a:ea typeface="Poppins Light"/>
              <a:cs typeface="Poppins Light"/>
              <a:sym typeface="Poppins Light"/>
            </a:endParaRPr>
          </a:p>
        </p:txBody>
      </p:sp>
      <p:pic>
        <p:nvPicPr>
          <p:cNvPr id="91" name="Google Shape;91;p16"/>
          <p:cNvPicPr preferRelativeResize="0"/>
          <p:nvPr/>
        </p:nvPicPr>
        <p:blipFill>
          <a:blip r:embed="rId3">
            <a:alphaModFix/>
          </a:blip>
          <a:stretch>
            <a:fillRect/>
          </a:stretch>
        </p:blipFill>
        <p:spPr>
          <a:xfrm>
            <a:off x="695350" y="1308225"/>
            <a:ext cx="7717898" cy="36253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Perceptron : O Neurônio Artificial</a:t>
            </a:r>
            <a:endParaRPr sz="3000">
              <a:solidFill>
                <a:srgbClr val="04165D"/>
              </a:solidFill>
              <a:latin typeface="Poppins Light"/>
              <a:ea typeface="Poppins Light"/>
              <a:cs typeface="Poppins Light"/>
              <a:sym typeface="Poppins Light"/>
            </a:endParaRPr>
          </a:p>
        </p:txBody>
      </p:sp>
      <p:sp>
        <p:nvSpPr>
          <p:cNvPr id="97" name="Google Shape;97;p17"/>
          <p:cNvSpPr/>
          <p:nvPr/>
        </p:nvSpPr>
        <p:spPr>
          <a:xfrm>
            <a:off x="6671700" y="0"/>
            <a:ext cx="24723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7"/>
          <p:cNvSpPr txBox="1"/>
          <p:nvPr>
            <p:ph type="ctrTitle"/>
          </p:nvPr>
        </p:nvSpPr>
        <p:spPr>
          <a:xfrm>
            <a:off x="205550" y="948050"/>
            <a:ext cx="60417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O perceptron é um modelo que realiza a soma ponderada das entradas multiplicadas pelos pesos, adiciona um bias e, em seguida, aplica uma função de ativação, geralmente uma função degrau. Ele é usado para classificação binária e determina se a saída é 1 ou 0 com base na comparação com um limiar. Embora seja eficaz em problemas de separação linear, o perceptron tem limitações em tarefas mais complexas que não são linearmente separáveis.</a:t>
            </a:r>
            <a:endParaRPr sz="1200">
              <a:latin typeface="Poppins Light"/>
              <a:ea typeface="Poppins Light"/>
              <a:cs typeface="Poppins Light"/>
              <a:sym typeface="Poppins Light"/>
            </a:endParaRPr>
          </a:p>
        </p:txBody>
      </p:sp>
      <p:pic>
        <p:nvPicPr>
          <p:cNvPr id="99" name="Google Shape;99;p17"/>
          <p:cNvPicPr preferRelativeResize="0"/>
          <p:nvPr/>
        </p:nvPicPr>
        <p:blipFill>
          <a:blip r:embed="rId3">
            <a:alphaModFix/>
          </a:blip>
          <a:stretch>
            <a:fillRect/>
          </a:stretch>
        </p:blipFill>
        <p:spPr>
          <a:xfrm>
            <a:off x="445687" y="2940125"/>
            <a:ext cx="5875668" cy="2203376"/>
          </a:xfrm>
          <a:prstGeom prst="rect">
            <a:avLst/>
          </a:prstGeom>
          <a:noFill/>
          <a:ln>
            <a:noFill/>
          </a:ln>
        </p:spPr>
      </p:pic>
      <p:sp>
        <p:nvSpPr>
          <p:cNvPr id="100" name="Google Shape;100;p17"/>
          <p:cNvSpPr txBox="1"/>
          <p:nvPr/>
        </p:nvSpPr>
        <p:spPr>
          <a:xfrm>
            <a:off x="6671800" y="383725"/>
            <a:ext cx="24723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lt1"/>
                </a:solidFill>
                <a:latin typeface="Poppins"/>
                <a:ea typeface="Poppins"/>
                <a:cs typeface="Poppins"/>
                <a:sym typeface="Poppins"/>
              </a:rPr>
              <a:t>Perceptron Simples</a:t>
            </a:r>
            <a:endParaRPr b="1" sz="1200">
              <a:solidFill>
                <a:schemeClr val="lt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lt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4"/>
              </a:rPr>
              <a:t>Clique aqui</a:t>
            </a:r>
            <a:endParaRPr b="1" sz="1200">
              <a:solidFill>
                <a:schemeClr val="lt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Perceptron : Limitação</a:t>
            </a:r>
            <a:endParaRPr sz="3000">
              <a:solidFill>
                <a:srgbClr val="04165D"/>
              </a:solidFill>
              <a:latin typeface="Poppins Light"/>
              <a:ea typeface="Poppins Light"/>
              <a:cs typeface="Poppins Light"/>
              <a:sym typeface="Poppins Light"/>
            </a:endParaRPr>
          </a:p>
        </p:txBody>
      </p:sp>
      <p:sp>
        <p:nvSpPr>
          <p:cNvPr id="106" name="Google Shape;106;p18"/>
          <p:cNvSpPr/>
          <p:nvPr/>
        </p:nvSpPr>
        <p:spPr>
          <a:xfrm>
            <a:off x="6671700" y="0"/>
            <a:ext cx="24723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7" name="Google Shape;107;p18"/>
          <p:cNvPicPr preferRelativeResize="0"/>
          <p:nvPr/>
        </p:nvPicPr>
        <p:blipFill>
          <a:blip r:embed="rId3">
            <a:alphaModFix/>
          </a:blip>
          <a:stretch>
            <a:fillRect/>
          </a:stretch>
        </p:blipFill>
        <p:spPr>
          <a:xfrm>
            <a:off x="951875" y="1475425"/>
            <a:ext cx="5061850" cy="2422600"/>
          </a:xfrm>
          <a:prstGeom prst="rect">
            <a:avLst/>
          </a:prstGeom>
          <a:noFill/>
          <a:ln>
            <a:noFill/>
          </a:ln>
        </p:spPr>
      </p:pic>
      <p:sp>
        <p:nvSpPr>
          <p:cNvPr id="108" name="Google Shape;108;p18"/>
          <p:cNvSpPr txBox="1"/>
          <p:nvPr/>
        </p:nvSpPr>
        <p:spPr>
          <a:xfrm>
            <a:off x="6671800" y="383725"/>
            <a:ext cx="24723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lt1"/>
                </a:solidFill>
                <a:latin typeface="Poppins"/>
                <a:ea typeface="Poppins"/>
                <a:cs typeface="Poppins"/>
                <a:sym typeface="Poppins"/>
              </a:rPr>
              <a:t>Perceptron Íris</a:t>
            </a:r>
            <a:endParaRPr b="1" sz="1200">
              <a:solidFill>
                <a:schemeClr val="lt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lt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4"/>
              </a:rPr>
              <a:t>Clique aqui</a:t>
            </a:r>
            <a:endParaRPr b="1" sz="1200">
              <a:solidFill>
                <a:schemeClr val="lt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p:nvPr/>
        </p:nvSpPr>
        <p:spPr>
          <a:xfrm>
            <a:off x="-17700" y="428000"/>
            <a:ext cx="9144000" cy="785400"/>
          </a:xfrm>
          <a:prstGeom prst="rect">
            <a:avLst/>
          </a:prstGeom>
          <a:solidFill>
            <a:srgbClr val="041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type="ctrTitle"/>
          </p:nvPr>
        </p:nvSpPr>
        <p:spPr>
          <a:xfrm>
            <a:off x="481475" y="481100"/>
            <a:ext cx="84525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chemeClr val="lt1"/>
                </a:solidFill>
                <a:latin typeface="Poppins Light"/>
                <a:ea typeface="Poppins Light"/>
                <a:cs typeface="Poppins Light"/>
                <a:sym typeface="Poppins Light"/>
              </a:rPr>
              <a:t>Aplicações das Redes Neurais</a:t>
            </a:r>
            <a:endParaRPr sz="3000">
              <a:solidFill>
                <a:schemeClr val="lt1"/>
              </a:solidFill>
              <a:latin typeface="Poppins Light"/>
              <a:ea typeface="Poppins Light"/>
              <a:cs typeface="Poppins Light"/>
              <a:sym typeface="Poppins Light"/>
            </a:endParaRPr>
          </a:p>
        </p:txBody>
      </p:sp>
      <p:pic>
        <p:nvPicPr>
          <p:cNvPr id="115" name="Google Shape;115;p19"/>
          <p:cNvPicPr preferRelativeResize="0"/>
          <p:nvPr/>
        </p:nvPicPr>
        <p:blipFill>
          <a:blip r:embed="rId3">
            <a:alphaModFix/>
          </a:blip>
          <a:stretch>
            <a:fillRect/>
          </a:stretch>
        </p:blipFill>
        <p:spPr>
          <a:xfrm>
            <a:off x="1962900" y="1746500"/>
            <a:ext cx="1823250" cy="1823250"/>
          </a:xfrm>
          <a:prstGeom prst="rect">
            <a:avLst/>
          </a:prstGeom>
          <a:noFill/>
          <a:ln>
            <a:noFill/>
          </a:ln>
        </p:spPr>
      </p:pic>
      <p:pic>
        <p:nvPicPr>
          <p:cNvPr id="116" name="Google Shape;116;p19"/>
          <p:cNvPicPr preferRelativeResize="0"/>
          <p:nvPr/>
        </p:nvPicPr>
        <p:blipFill>
          <a:blip r:embed="rId4">
            <a:alphaModFix/>
          </a:blip>
          <a:stretch>
            <a:fillRect/>
          </a:stretch>
        </p:blipFill>
        <p:spPr>
          <a:xfrm>
            <a:off x="5427075" y="1688350"/>
            <a:ext cx="1939549" cy="1939549"/>
          </a:xfrm>
          <a:prstGeom prst="rect">
            <a:avLst/>
          </a:prstGeom>
          <a:noFill/>
          <a:ln>
            <a:noFill/>
          </a:ln>
        </p:spPr>
      </p:pic>
      <p:sp>
        <p:nvSpPr>
          <p:cNvPr id="117" name="Google Shape;117;p19"/>
          <p:cNvSpPr txBox="1"/>
          <p:nvPr>
            <p:ph type="ctrTitle"/>
          </p:nvPr>
        </p:nvSpPr>
        <p:spPr>
          <a:xfrm>
            <a:off x="1096125" y="3627900"/>
            <a:ext cx="35568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Classificador</a:t>
            </a:r>
            <a:endParaRPr sz="1500">
              <a:solidFill>
                <a:srgbClr val="04165D"/>
              </a:solidFill>
              <a:latin typeface="Poppins Light"/>
              <a:ea typeface="Poppins Light"/>
              <a:cs typeface="Poppins Light"/>
              <a:sym typeface="Poppins Light"/>
            </a:endParaRPr>
          </a:p>
        </p:txBody>
      </p:sp>
      <p:sp>
        <p:nvSpPr>
          <p:cNvPr id="118" name="Google Shape;118;p19"/>
          <p:cNvSpPr txBox="1"/>
          <p:nvPr>
            <p:ph type="ctrTitle"/>
          </p:nvPr>
        </p:nvSpPr>
        <p:spPr>
          <a:xfrm>
            <a:off x="4618450" y="3627900"/>
            <a:ext cx="35568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Aproximador</a:t>
            </a:r>
            <a:endParaRPr sz="1500">
              <a:solidFill>
                <a:srgbClr val="04165D"/>
              </a:solidFill>
              <a:latin typeface="Poppins Light"/>
              <a:ea typeface="Poppins Light"/>
              <a:cs typeface="Poppins Light"/>
              <a:sym typeface="Poppi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MLP - Multilayer </a:t>
            </a:r>
            <a:r>
              <a:rPr lang="pt-BR" sz="3000">
                <a:solidFill>
                  <a:srgbClr val="04165D"/>
                </a:solidFill>
                <a:latin typeface="Poppins Light"/>
                <a:ea typeface="Poppins Light"/>
                <a:cs typeface="Poppins Light"/>
                <a:sym typeface="Poppins Light"/>
              </a:rPr>
              <a:t>Perceptron </a:t>
            </a:r>
            <a:endParaRPr sz="3000">
              <a:solidFill>
                <a:srgbClr val="04165D"/>
              </a:solidFill>
              <a:latin typeface="Poppins Light"/>
              <a:ea typeface="Poppins Light"/>
              <a:cs typeface="Poppins Light"/>
              <a:sym typeface="Poppins Light"/>
            </a:endParaRPr>
          </a:p>
        </p:txBody>
      </p:sp>
      <p:sp>
        <p:nvSpPr>
          <p:cNvPr id="124" name="Google Shape;124;p20"/>
          <p:cNvSpPr txBox="1"/>
          <p:nvPr>
            <p:ph type="ctrTitle"/>
          </p:nvPr>
        </p:nvSpPr>
        <p:spPr>
          <a:xfrm>
            <a:off x="512825" y="1205450"/>
            <a:ext cx="30141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Uma MLP é uma estrutura de processamento de informações composta por camadas de neurônios conectados, onde a saída de um neurônio serve como entrada para os neurônios da camada seguinte. Ela é usada para realizar tarefas de aprendizado de máquina, como classificação, regressão e muito mais, com base na adaptação dos pesos sinápticos durante o treinamento.</a:t>
            </a:r>
            <a:endParaRPr sz="1200">
              <a:latin typeface="Poppins Light"/>
              <a:ea typeface="Poppins Light"/>
              <a:cs typeface="Poppins Light"/>
              <a:sym typeface="Poppins Light"/>
            </a:endParaRPr>
          </a:p>
        </p:txBody>
      </p:sp>
      <p:pic>
        <p:nvPicPr>
          <p:cNvPr id="125" name="Google Shape;125;p20"/>
          <p:cNvPicPr preferRelativeResize="0"/>
          <p:nvPr/>
        </p:nvPicPr>
        <p:blipFill>
          <a:blip r:embed="rId3">
            <a:alphaModFix/>
          </a:blip>
          <a:stretch>
            <a:fillRect/>
          </a:stretch>
        </p:blipFill>
        <p:spPr>
          <a:xfrm>
            <a:off x="3982800" y="1205450"/>
            <a:ext cx="4596475" cy="3171575"/>
          </a:xfrm>
          <a:prstGeom prst="rect">
            <a:avLst/>
          </a:prstGeom>
          <a:noFill/>
          <a:ln>
            <a:noFill/>
          </a:ln>
        </p:spPr>
      </p:pic>
      <p:sp>
        <p:nvSpPr>
          <p:cNvPr id="126" name="Google Shape;126;p20"/>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Estrutura</a:t>
            </a:r>
            <a:r>
              <a:rPr lang="pt-BR" sz="3000">
                <a:solidFill>
                  <a:srgbClr val="04165D"/>
                </a:solidFill>
                <a:latin typeface="Poppins Light"/>
                <a:ea typeface="Poppins Light"/>
                <a:cs typeface="Poppins Light"/>
                <a:sym typeface="Poppins Light"/>
              </a:rPr>
              <a:t> </a:t>
            </a:r>
            <a:endParaRPr sz="3000">
              <a:solidFill>
                <a:srgbClr val="04165D"/>
              </a:solidFill>
              <a:latin typeface="Poppins Light"/>
              <a:ea typeface="Poppins Light"/>
              <a:cs typeface="Poppins Light"/>
              <a:sym typeface="Poppins Light"/>
            </a:endParaRPr>
          </a:p>
        </p:txBody>
      </p:sp>
      <p:pic>
        <p:nvPicPr>
          <p:cNvPr id="132" name="Google Shape;132;p21"/>
          <p:cNvPicPr preferRelativeResize="0"/>
          <p:nvPr/>
        </p:nvPicPr>
        <p:blipFill>
          <a:blip r:embed="rId3">
            <a:alphaModFix/>
          </a:blip>
          <a:stretch>
            <a:fillRect/>
          </a:stretch>
        </p:blipFill>
        <p:spPr>
          <a:xfrm>
            <a:off x="3982800" y="1205450"/>
            <a:ext cx="4596475" cy="3171575"/>
          </a:xfrm>
          <a:prstGeom prst="rect">
            <a:avLst/>
          </a:prstGeom>
          <a:noFill/>
          <a:ln>
            <a:noFill/>
          </a:ln>
        </p:spPr>
      </p:pic>
      <p:sp>
        <p:nvSpPr>
          <p:cNvPr id="133" name="Google Shape;133;p21"/>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1"/>
          <p:cNvSpPr/>
          <p:nvPr/>
        </p:nvSpPr>
        <p:spPr>
          <a:xfrm>
            <a:off x="4742100" y="1428750"/>
            <a:ext cx="911700" cy="2558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1"/>
          <p:cNvSpPr txBox="1"/>
          <p:nvPr>
            <p:ph type="ctrTitle"/>
          </p:nvPr>
        </p:nvSpPr>
        <p:spPr>
          <a:xfrm>
            <a:off x="512825" y="1399500"/>
            <a:ext cx="30141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A camada de entrada é responsável por transmitir os valores de entrada, que podem ser recursos, características ou qualquer tipo de dados relevantes para o problema em questão, para as camadas escondidas e, finalmente, para a camada de saída.</a:t>
            </a:r>
            <a:endParaRPr sz="1200">
              <a:latin typeface="Poppins Light"/>
              <a:ea typeface="Poppins Light"/>
              <a:cs typeface="Poppins Light"/>
              <a:sym typeface="Poppins Light"/>
            </a:endParaRPr>
          </a:p>
        </p:txBody>
      </p:sp>
      <p:sp>
        <p:nvSpPr>
          <p:cNvPr id="136" name="Google Shape;136;p21"/>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Camada de Entrada (Input Layer)</a:t>
            </a:r>
            <a:endParaRPr sz="1500">
              <a:solidFill>
                <a:srgbClr val="04165D"/>
              </a:solidFill>
              <a:latin typeface="Poppins Light"/>
              <a:ea typeface="Poppins Light"/>
              <a:cs typeface="Poppins Light"/>
              <a:sym typeface="Poppins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